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2" r:id="rId19"/>
    <p:sldId id="274" r:id="rId20"/>
    <p:sldId id="280" r:id="rId21"/>
    <p:sldId id="282" r:id="rId22"/>
    <p:sldId id="281" r:id="rId23"/>
    <p:sldId id="283" r:id="rId24"/>
    <p:sldId id="275" r:id="rId25"/>
    <p:sldId id="277" r:id="rId2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C0C66CC-2FDD-4666-B0E4-7716FE0AB23D}">
          <p14:sldIdLst>
            <p14:sldId id="256"/>
            <p14:sldId id="257"/>
            <p14:sldId id="258"/>
          </p14:sldIdLst>
        </p14:section>
        <p14:section name="Les logiciels de bureautique" id="{AA434F1D-B274-4737-A335-281DE7E50CF2}">
          <p14:sldIdLst>
            <p14:sldId id="259"/>
            <p14:sldId id="260"/>
            <p14:sldId id="261"/>
            <p14:sldId id="262"/>
          </p14:sldIdLst>
        </p14:section>
        <p14:section name="Les logiciels de client mail" id="{625612BC-05EA-4E59-B7D3-5A70D78D5140}">
          <p14:sldIdLst>
            <p14:sldId id="263"/>
            <p14:sldId id="264"/>
            <p14:sldId id="265"/>
            <p14:sldId id="266"/>
          </p14:sldIdLst>
        </p14:section>
        <p14:section name="Les visioconférence" id="{CAFBBDFB-331C-4441-B262-D41E51AAC36E}">
          <p14:sldIdLst>
            <p14:sldId id="267"/>
            <p14:sldId id="268"/>
            <p14:sldId id="269"/>
            <p14:sldId id="270"/>
          </p14:sldIdLst>
        </p14:section>
        <p14:section name="Mis en place par l'employeur" id="{50A577E8-4C1C-4B7F-A012-89970E63C9FE}">
          <p14:sldIdLst>
            <p14:sldId id="279"/>
            <p14:sldId id="271"/>
            <p14:sldId id="272"/>
          </p14:sldIdLst>
        </p14:section>
        <p14:section name="Comparison" id="{E2F672F4-1D4C-4F29-BC0B-B0A5AB14C003}">
          <p14:sldIdLst>
            <p14:sldId id="274"/>
            <p14:sldId id="280"/>
            <p14:sldId id="282"/>
            <p14:sldId id="281"/>
            <p14:sldId id="283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llian ." initials="K." lastIdx="1" clrIdx="0">
    <p:extLst>
      <p:ext uri="{19B8F6BF-5375-455C-9EA6-DF929625EA0E}">
        <p15:presenceInfo xmlns:p15="http://schemas.microsoft.com/office/powerpoint/2012/main" userId="b0deb34d82acb6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32"/>
    <a:srgbClr val="40BAD2"/>
    <a:srgbClr val="FBE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Répartition de l’âge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F-4F4C-B611-FD5138DD4B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BF-4F4C-B611-FD5138DD4B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BF-4F4C-B611-FD5138DD4B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BF-4F4C-B611-FD5138DD4B7D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Feuil1!$A$2:$A$5</c:f>
              <c:strCache>
                <c:ptCount val="4"/>
                <c:pt idx="0">
                  <c:v>20 - 29</c:v>
                </c:pt>
                <c:pt idx="1">
                  <c:v>30 - 40 ans</c:v>
                </c:pt>
                <c:pt idx="2">
                  <c:v>40 - 49 ans</c:v>
                </c:pt>
                <c:pt idx="3">
                  <c:v>50 ans et plus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</c:v>
                </c:pt>
                <c:pt idx="1">
                  <c:v>16</c:v>
                </c:pt>
                <c:pt idx="2">
                  <c:v>13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9-4FB8-8EB0-C4483F9A77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 moyene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Logiciel de bureautique</c:v>
                </c:pt>
                <c:pt idx="1">
                  <c:v>Logiciel de client mail</c:v>
                </c:pt>
                <c:pt idx="2">
                  <c:v>Logiciel de visioconférence</c:v>
                </c:pt>
                <c:pt idx="3">
                  <c:v>Outils numériques spécifiques à la profession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3.5413253012048194</c:v>
                </c:pt>
                <c:pt idx="1">
                  <c:v>3.7617894736842108</c:v>
                </c:pt>
                <c:pt idx="2">
                  <c:v>3.3478787878787872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A-4983-AE07-D85BDC8BB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4863823"/>
        <c:axId val="14811894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Feuil1!$C$1</c15:sqref>
                        </c15:formulaRef>
                      </c:ext>
                    </c:extLst>
                    <c:strCache>
                      <c:ptCount val="1"/>
                      <c:pt idx="0">
                        <c:v>Colonne1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Feuil1!$A$2:$A$5</c15:sqref>
                        </c15:formulaRef>
                      </c:ext>
                    </c:extLst>
                    <c:strCache>
                      <c:ptCount val="4"/>
                      <c:pt idx="0">
                        <c:v>Logiciel de bureautique</c:v>
                      </c:pt>
                      <c:pt idx="1">
                        <c:v>Logiciel de client mail</c:v>
                      </c:pt>
                      <c:pt idx="2">
                        <c:v>Logiciel de visioconférence</c:v>
                      </c:pt>
                      <c:pt idx="3">
                        <c:v>Outils numériques spécifiques à la profession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7.0826506024096387</c:v>
                      </c:pt>
                      <c:pt idx="1">
                        <c:v>7.5235789473684216</c:v>
                      </c:pt>
                      <c:pt idx="2">
                        <c:v>6.6957575757575745</c:v>
                      </c:pt>
                      <c:pt idx="3">
                        <c:v>4.8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323A-4983-AE07-D85BDC8BBA3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</c15:sqref>
                        </c15:formulaRef>
                      </c:ext>
                    </c:extLst>
                    <c:strCache>
                      <c:ptCount val="1"/>
                      <c:pt idx="0">
                        <c:v>Colonne2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Feuil1!$A$2:$A$5</c15:sqref>
                        </c15:formulaRef>
                      </c:ext>
                    </c:extLst>
                    <c:strCache>
                      <c:ptCount val="4"/>
                      <c:pt idx="0">
                        <c:v>Logiciel de bureautique</c:v>
                      </c:pt>
                      <c:pt idx="1">
                        <c:v>Logiciel de client mail</c:v>
                      </c:pt>
                      <c:pt idx="2">
                        <c:v>Logiciel de visioconférence</c:v>
                      </c:pt>
                      <c:pt idx="3">
                        <c:v>Outils numériques spécifiques à la profession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70.826506024096389</c:v>
                      </c:pt>
                      <c:pt idx="1">
                        <c:v>75.235789473684221</c:v>
                      </c:pt>
                      <c:pt idx="2">
                        <c:v>66.957575757575739</c:v>
                      </c:pt>
                      <c:pt idx="3">
                        <c:v>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23A-4983-AE07-D85BDC8BBA38}"/>
                  </c:ext>
                </c:extLst>
              </c15:ser>
            </c15:filteredBarSeries>
          </c:ext>
        </c:extLst>
      </c:barChart>
      <c:catAx>
        <c:axId val="1474863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1189455"/>
        <c:crosses val="autoZero"/>
        <c:auto val="1"/>
        <c:lblAlgn val="ctr"/>
        <c:lblOffset val="100"/>
        <c:noMultiLvlLbl val="0"/>
      </c:catAx>
      <c:valAx>
        <c:axId val="1481189455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4863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Note </a:t>
            </a:r>
            <a:r>
              <a:rPr lang="en-US" dirty="0" err="1"/>
              <a:t>moyenne</a:t>
            </a:r>
            <a:r>
              <a:rPr lang="en-US" dirty="0"/>
              <a:t> </a:t>
            </a:r>
            <a:r>
              <a:rPr lang="en-US" dirty="0" err="1"/>
              <a:t>d'accessibilité</a:t>
            </a:r>
            <a:r>
              <a:rPr lang="en-US" dirty="0"/>
              <a:t> sur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 moyenne d'accessibilité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Tout âge confondu</c:v>
                </c:pt>
                <c:pt idx="1">
                  <c:v>20-29 ans</c:v>
                </c:pt>
                <c:pt idx="2">
                  <c:v>30-40 ans</c:v>
                </c:pt>
                <c:pt idx="3">
                  <c:v>40-49 ans</c:v>
                </c:pt>
                <c:pt idx="4">
                  <c:v>Plus de 50 ans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3.4114583330000001</c:v>
                </c:pt>
                <c:pt idx="1">
                  <c:v>3.71</c:v>
                </c:pt>
                <c:pt idx="2">
                  <c:v>3.5161290300000001</c:v>
                </c:pt>
                <c:pt idx="3">
                  <c:v>3.33</c:v>
                </c:pt>
                <c:pt idx="4">
                  <c:v>3.27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8-4366-824C-7CE11AF1F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683008"/>
        <c:axId val="408682024"/>
      </c:barChart>
      <c:catAx>
        <c:axId val="40868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8682024"/>
        <c:crosses val="autoZero"/>
        <c:auto val="1"/>
        <c:lblAlgn val="ctr"/>
        <c:lblOffset val="100"/>
        <c:noMultiLvlLbl val="0"/>
      </c:catAx>
      <c:valAx>
        <c:axId val="40868202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868300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Suite </a:t>
            </a:r>
            <a:r>
              <a:rPr lang="en-US" dirty="0" err="1"/>
              <a:t>bureautique</a:t>
            </a:r>
            <a:r>
              <a:rPr lang="en-US" dirty="0"/>
              <a:t> </a:t>
            </a:r>
            <a:r>
              <a:rPr lang="en-US" dirty="0" err="1"/>
              <a:t>utilisée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16-4210-A9EC-E2DD9C67DD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16-4210-A9EC-E2DD9C67DD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16-4210-A9EC-E2DD9C67DD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16-4210-A9EC-E2DD9C67DD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316-4210-A9EC-E2DD9C67DD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316-4210-A9EC-E2DD9C67DD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Suite Office</c:v>
                </c:pt>
                <c:pt idx="1">
                  <c:v>Open Office</c:v>
                </c:pt>
                <c:pt idx="2">
                  <c:v>Gsuite</c:v>
                </c:pt>
                <c:pt idx="3">
                  <c:v>Libre Office</c:v>
                </c:pt>
                <c:pt idx="4">
                  <c:v>Suite Apple</c:v>
                </c:pt>
                <c:pt idx="5">
                  <c:v>Teamviewer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59</c:v>
                </c:pt>
                <c:pt idx="1">
                  <c:v>14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E-4EAC-AB85-4BED9B0513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234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Note </a:t>
            </a:r>
            <a:r>
              <a:rPr lang="en-US" dirty="0" err="1"/>
              <a:t>moyenne</a:t>
            </a:r>
            <a:r>
              <a:rPr lang="en-US" dirty="0"/>
              <a:t> </a:t>
            </a:r>
            <a:r>
              <a:rPr lang="en-US" dirty="0" err="1"/>
              <a:t>d’accessibilité</a:t>
            </a:r>
            <a:r>
              <a:rPr lang="en-US" dirty="0"/>
              <a:t> sur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34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Moyenne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5"/>
                <c:pt idx="0">
                  <c:v>Suite Apple</c:v>
                </c:pt>
                <c:pt idx="1">
                  <c:v>Suite Office</c:v>
                </c:pt>
                <c:pt idx="2">
                  <c:v>Gsuite</c:v>
                </c:pt>
                <c:pt idx="3">
                  <c:v>Open Office</c:v>
                </c:pt>
                <c:pt idx="4">
                  <c:v>Libre Office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5"/>
                <c:pt idx="0">
                  <c:v>4.33</c:v>
                </c:pt>
                <c:pt idx="1">
                  <c:v>3.72</c:v>
                </c:pt>
                <c:pt idx="2">
                  <c:v>3.66</c:v>
                </c:pt>
                <c:pt idx="3">
                  <c:v>3.07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F-49E5-ABEE-A1DC988E6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7248191"/>
        <c:axId val="1479747551"/>
      </c:barChart>
      <c:catAx>
        <c:axId val="1477248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9747551"/>
        <c:crosses val="autoZero"/>
        <c:auto val="1"/>
        <c:lblAlgn val="ctr"/>
        <c:lblOffset val="100"/>
        <c:noMultiLvlLbl val="0"/>
      </c:catAx>
      <c:valAx>
        <c:axId val="1479747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7248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862" b="0" i="0" u="none" strike="noStrike" kern="1200" spc="0" baseline="0">
          <a:solidFill>
            <a:srgbClr val="000000">
              <a:lumMod val="65000"/>
              <a:lumOff val="35000"/>
            </a:srgbClr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utilisateur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5B-4A4B-A364-010DF9E94B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5B-4A4B-A364-010DF9E94B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5B-4A4B-A364-010DF9E94B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5B-4A4B-A364-010DF9E94B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5B-4A4B-A364-010DF9E94BD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C5B-4A4B-A364-010DF9E94BD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C5B-4A4B-A364-010DF9E94BD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C5B-4A4B-A364-010DF9E94BD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C5B-4A4B-A364-010DF9E94BD9}"/>
              </c:ext>
            </c:extLst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5B-4A4B-A364-010DF9E94B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5B-4A4B-A364-010DF9E94BD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C5B-4A4B-A364-010DF9E94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Feuil1!$A$2:$A$10</c:f>
              <c:strCache>
                <c:ptCount val="9"/>
                <c:pt idx="0">
                  <c:v>Outlook</c:v>
                </c:pt>
                <c:pt idx="1">
                  <c:v>Gmail</c:v>
                </c:pt>
                <c:pt idx="2">
                  <c:v>icloud</c:v>
                </c:pt>
                <c:pt idx="3">
                  <c:v>Laposte</c:v>
                </c:pt>
                <c:pt idx="4">
                  <c:v>Orange</c:v>
                </c:pt>
                <c:pt idx="5">
                  <c:v>Thunderbird</c:v>
                </c:pt>
                <c:pt idx="6">
                  <c:v>Whatsapp</c:v>
                </c:pt>
                <c:pt idx="7">
                  <c:v>Windows Live Mail</c:v>
                </c:pt>
                <c:pt idx="8">
                  <c:v>Zimbra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47</c:v>
                </c:pt>
                <c:pt idx="1">
                  <c:v>33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B-440B-B931-E1F211C0F6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Note </a:t>
            </a:r>
            <a:r>
              <a:rPr lang="en-US" sz="1800" b="0" i="0" baseline="0" dirty="0" err="1">
                <a:effectLst/>
              </a:rPr>
              <a:t>moyenne</a:t>
            </a:r>
            <a:r>
              <a:rPr lang="en-US" sz="1800" b="0" i="0" baseline="0" dirty="0">
                <a:effectLst/>
              </a:rPr>
              <a:t> </a:t>
            </a:r>
            <a:r>
              <a:rPr lang="en-US" sz="1800" b="0" i="0" baseline="0" dirty="0" err="1">
                <a:effectLst/>
              </a:rPr>
              <a:t>d’accessibilité</a:t>
            </a:r>
            <a:r>
              <a:rPr lang="en-US" sz="1800" b="0" i="0" baseline="0" dirty="0">
                <a:effectLst/>
              </a:rPr>
              <a:t> sur 5</a:t>
            </a:r>
            <a:endParaRPr lang="fr-F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Feuil1!$C$1</c:f>
              <c:strCache>
                <c:ptCount val="1"/>
                <c:pt idx="0">
                  <c:v>Moyenne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Feuil1!$A$2:$A$11</c:f>
              <c:strCache>
                <c:ptCount val="3"/>
                <c:pt idx="0">
                  <c:v>Outlook</c:v>
                </c:pt>
                <c:pt idx="1">
                  <c:v>Gmail</c:v>
                </c:pt>
                <c:pt idx="2">
                  <c:v>Autre</c:v>
                </c:pt>
              </c:strCache>
              <c:extLst/>
            </c:strRef>
          </c:cat>
          <c:val>
            <c:numRef>
              <c:f>Feuil1!$C$2:$C$11</c:f>
              <c:numCache>
                <c:formatCode>General</c:formatCode>
                <c:ptCount val="3"/>
                <c:pt idx="0">
                  <c:v>3.97</c:v>
                </c:pt>
                <c:pt idx="1">
                  <c:v>3.54</c:v>
                </c:pt>
                <c:pt idx="2">
                  <c:v>3.5973333333333333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FC6-40ED-A439-C99307D75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77227791"/>
        <c:axId val="147562331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</c15:sqref>
                        </c15:formulaRef>
                      </c:ext>
                    </c:extLst>
                    <c:strCache>
                      <c:ptCount val="1"/>
                      <c:pt idx="0">
                        <c:v>Nombre utilisateur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Feuil1!$A$2:$A$11</c15:sqref>
                        </c15:formulaRef>
                      </c:ext>
                    </c:extLst>
                    <c:strCache>
                      <c:ptCount val="3"/>
                      <c:pt idx="0">
                        <c:v>Outlook</c:v>
                      </c:pt>
                      <c:pt idx="1">
                        <c:v>Gmail</c:v>
                      </c:pt>
                      <c:pt idx="2">
                        <c:v>Autre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Feuil1!$B$2:$B$11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47</c:v>
                      </c:pt>
                      <c:pt idx="1">
                        <c:v>33</c:v>
                      </c:pt>
                      <c:pt idx="2">
                        <c:v>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FC6-40ED-A439-C99307D75E24}"/>
                  </c:ext>
                </c:extLst>
              </c15:ser>
            </c15:filteredBarSeries>
          </c:ext>
        </c:extLst>
      </c:barChart>
      <c:catAx>
        <c:axId val="14772277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5623311"/>
        <c:crosses val="autoZero"/>
        <c:auto val="1"/>
        <c:lblAlgn val="ctr"/>
        <c:lblOffset val="100"/>
        <c:noMultiLvlLbl val="0"/>
      </c:catAx>
      <c:valAx>
        <c:axId val="1475623311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7227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d'utilisateur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5D-4683-9575-80ADACC69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5D-4683-9575-80ADACC69F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5D-4683-9575-80ADACC69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5D-4683-9575-80ADACC69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5D-4683-9575-80ADACC69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D5D-4683-9575-80ADACC69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D5D-4683-9575-80ADACC69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D5D-4683-9575-80ADACC69F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D5D-4683-9575-80ADACC69F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D5D-4683-9575-80ADACC69FF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D5D-4683-9575-80ADACC69FF7}"/>
              </c:ext>
            </c:extLst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5D-4683-9575-80ADACC69F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5D-4683-9575-80ADACC69F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D5D-4683-9575-80ADACC69F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D5D-4683-9575-80ADACC69F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D5D-4683-9575-80ADACC69F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Feuil1!$A$2:$A$12</c:f>
              <c:strCache>
                <c:ptCount val="11"/>
                <c:pt idx="0">
                  <c:v>Teams</c:v>
                </c:pt>
                <c:pt idx="1">
                  <c:v>zoom</c:v>
                </c:pt>
                <c:pt idx="2">
                  <c:v>Googlemeet</c:v>
                </c:pt>
                <c:pt idx="3">
                  <c:v>Gotomeeting</c:v>
                </c:pt>
                <c:pt idx="4">
                  <c:v>Jitsi meet</c:v>
                </c:pt>
                <c:pt idx="5">
                  <c:v>Livestorm</c:v>
                </c:pt>
                <c:pt idx="6">
                  <c:v>Logiciel interne à l'entreprise</c:v>
                </c:pt>
                <c:pt idx="7">
                  <c:v>Skype</c:v>
                </c:pt>
                <c:pt idx="8">
                  <c:v>StarLeaf</c:v>
                </c:pt>
                <c:pt idx="9">
                  <c:v>Tixéo</c:v>
                </c:pt>
                <c:pt idx="10">
                  <c:v>Webex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33</c:v>
                </c:pt>
                <c:pt idx="1">
                  <c:v>29</c:v>
                </c:pt>
                <c:pt idx="2">
                  <c:v>7</c:v>
                </c:pt>
                <c:pt idx="3">
                  <c:v>1</c:v>
                </c:pt>
                <c:pt idx="4">
                  <c:v>8</c:v>
                </c:pt>
                <c:pt idx="5">
                  <c:v>1</c:v>
                </c:pt>
                <c:pt idx="6">
                  <c:v>1</c:v>
                </c:pt>
                <c:pt idx="7">
                  <c:v>15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F-4744-B8A5-5CDAABE845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Note </a:t>
            </a:r>
            <a:r>
              <a:rPr lang="en-US" sz="1800" b="0" i="0" baseline="0" dirty="0" err="1">
                <a:effectLst/>
              </a:rPr>
              <a:t>moyenne</a:t>
            </a:r>
            <a:r>
              <a:rPr lang="en-US" sz="1800" b="0" i="0" baseline="0" dirty="0">
                <a:effectLst/>
              </a:rPr>
              <a:t> </a:t>
            </a:r>
            <a:r>
              <a:rPr lang="en-US" sz="1800" b="0" i="0" baseline="0" dirty="0" err="1">
                <a:effectLst/>
              </a:rPr>
              <a:t>d’accessibilité</a:t>
            </a:r>
            <a:r>
              <a:rPr lang="en-US" sz="1800" b="0" i="0" baseline="0" dirty="0">
                <a:effectLst/>
              </a:rPr>
              <a:t> sur 5</a:t>
            </a:r>
            <a:endParaRPr lang="fr-FR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Feuil1!$C$1</c:f>
              <c:strCache>
                <c:ptCount val="1"/>
                <c:pt idx="0">
                  <c:v>Moyenne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Feuil1!$A$2:$A$13</c:f>
              <c:strCache>
                <c:ptCount val="3"/>
                <c:pt idx="0">
                  <c:v>Teams</c:v>
                </c:pt>
                <c:pt idx="1">
                  <c:v>zoom</c:v>
                </c:pt>
                <c:pt idx="2">
                  <c:v>Autre </c:v>
                </c:pt>
              </c:strCache>
            </c:strRef>
          </c:cat>
          <c:val>
            <c:numRef>
              <c:f>Feuil1!$C$2:$C$13</c:f>
              <c:numCache>
                <c:formatCode>General</c:formatCode>
                <c:ptCount val="3"/>
                <c:pt idx="0">
                  <c:v>2.9</c:v>
                </c:pt>
                <c:pt idx="1">
                  <c:v>4.0999999999999996</c:v>
                </c:pt>
                <c:pt idx="2">
                  <c:v>3.1578378379999998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83-4578-83F5-5B8A7DE50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9607119"/>
        <c:axId val="148629671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</c15:sqref>
                        </c15:formulaRef>
                      </c:ext>
                    </c:extLst>
                    <c:strCache>
                      <c:ptCount val="1"/>
                      <c:pt idx="0">
                        <c:v>Nombre d'utilisateur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Feuil1!$A$2:$A$13</c15:sqref>
                        </c15:formulaRef>
                      </c:ext>
                    </c:extLst>
                    <c:strCache>
                      <c:ptCount val="3"/>
                      <c:pt idx="0">
                        <c:v>Teams</c:v>
                      </c:pt>
                      <c:pt idx="1">
                        <c:v>zoom</c:v>
                      </c:pt>
                      <c:pt idx="2">
                        <c:v>Autre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Feuil1!$B$2:$B$13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33</c:v>
                      </c:pt>
                      <c:pt idx="1">
                        <c:v>29</c:v>
                      </c:pt>
                      <c:pt idx="2">
                        <c:v>37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7583-4578-83F5-5B8A7DE50186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</c15:sqref>
                        </c15:formulaRef>
                      </c:ext>
                    </c:extLst>
                    <c:strCache>
                      <c:ptCount val="1"/>
                      <c:pt idx="0">
                        <c:v>Colonne1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Feuil1!$A$2:$A$13</c15:sqref>
                        </c15:formulaRef>
                      </c:ext>
                    </c:extLst>
                    <c:strCache>
                      <c:ptCount val="3"/>
                      <c:pt idx="0">
                        <c:v>Teams</c:v>
                      </c:pt>
                      <c:pt idx="1">
                        <c:v>zoom</c:v>
                      </c:pt>
                      <c:pt idx="2">
                        <c:v>Autre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Feuil1!$D$2:$D$13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583-4578-83F5-5B8A7DE50186}"/>
                  </c:ext>
                </c:extLst>
              </c15:ser>
            </c15:filteredBarSeries>
          </c:ext>
        </c:extLst>
      </c:barChart>
      <c:catAx>
        <c:axId val="10996071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6296719"/>
        <c:crosses val="autoZero"/>
        <c:auto val="1"/>
        <c:lblAlgn val="ctr"/>
        <c:lblOffset val="100"/>
        <c:noMultiLvlLbl val="0"/>
      </c:catAx>
      <c:valAx>
        <c:axId val="1486296719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9960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Note moyenne d’accessibilité sur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Outils numériques specifiques à l'entreprise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Feuil1!$A$2:$A$10</c:f>
              <c:strCache>
                <c:ptCount val="9"/>
                <c:pt idx="0">
                  <c:v>CRP</c:v>
                </c:pt>
                <c:pt idx="1">
                  <c:v>ETI ou PME</c:v>
                </c:pt>
                <c:pt idx="2">
                  <c:v>Étude kinésithérapie </c:v>
                </c:pt>
                <c:pt idx="3">
                  <c:v>Grande entreprise</c:v>
                </c:pt>
                <c:pt idx="4">
                  <c:v>Privé dans le secteur médical.</c:v>
                </c:pt>
                <c:pt idx="5">
                  <c:v>Secteur associatif</c:v>
                </c:pt>
                <c:pt idx="6">
                  <c:v>Secteur libéral ou indépendant</c:v>
                </c:pt>
                <c:pt idx="7">
                  <c:v>Secteur public ou para public</c:v>
                </c:pt>
                <c:pt idx="8">
                  <c:v>Entrepreneur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1">
                  <c:v>1</c:v>
                </c:pt>
                <c:pt idx="3">
                  <c:v>2.8888888888888888</c:v>
                </c:pt>
                <c:pt idx="4">
                  <c:v>3</c:v>
                </c:pt>
                <c:pt idx="5">
                  <c:v>3.25</c:v>
                </c:pt>
                <c:pt idx="7">
                  <c:v>2.0555555555555554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F-4DB6-9126-ADAAF107462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Outils numériques grand public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Feuil1!$A$2:$A$10</c:f>
              <c:strCache>
                <c:ptCount val="9"/>
                <c:pt idx="0">
                  <c:v>CRP</c:v>
                </c:pt>
                <c:pt idx="1">
                  <c:v>ETI ou PME</c:v>
                </c:pt>
                <c:pt idx="2">
                  <c:v>Étude kinésithérapie </c:v>
                </c:pt>
                <c:pt idx="3">
                  <c:v>Grande entreprise</c:v>
                </c:pt>
                <c:pt idx="4">
                  <c:v>Privé dans le secteur médical.</c:v>
                </c:pt>
                <c:pt idx="5">
                  <c:v>Secteur associatif</c:v>
                </c:pt>
                <c:pt idx="6">
                  <c:v>Secteur libéral ou indépendant</c:v>
                </c:pt>
                <c:pt idx="7">
                  <c:v>Secteur public ou para public</c:v>
                </c:pt>
                <c:pt idx="8">
                  <c:v>Entrepreneur</c:v>
                </c:pt>
              </c:strCache>
            </c:strRef>
          </c:cat>
          <c:val>
            <c:numRef>
              <c:f>Feuil1!$C$2:$C$10</c:f>
              <c:numCache>
                <c:formatCode>General</c:formatCode>
                <c:ptCount val="9"/>
                <c:pt idx="0">
                  <c:v>4.5</c:v>
                </c:pt>
                <c:pt idx="1">
                  <c:v>3.35</c:v>
                </c:pt>
                <c:pt idx="2">
                  <c:v>3.8333333333333335</c:v>
                </c:pt>
                <c:pt idx="3">
                  <c:v>3.7227705627705632</c:v>
                </c:pt>
                <c:pt idx="4">
                  <c:v>3.2857142857142856</c:v>
                </c:pt>
                <c:pt idx="5">
                  <c:v>3.736904761904762</c:v>
                </c:pt>
                <c:pt idx="6">
                  <c:v>3.6</c:v>
                </c:pt>
                <c:pt idx="7">
                  <c:v>3.2178252172012178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BF-4DB6-9126-ADAAF1074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9678136"/>
        <c:axId val="589679776"/>
      </c:barChart>
      <c:catAx>
        <c:axId val="589678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9679776"/>
        <c:crosses val="autoZero"/>
        <c:auto val="1"/>
        <c:lblAlgn val="ctr"/>
        <c:lblOffset val="100"/>
        <c:noMultiLvlLbl val="0"/>
      </c:catAx>
      <c:valAx>
        <c:axId val="58967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967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 dirty="0">
                <a:effectLst/>
              </a:rPr>
              <a:t>Note moyenne d’accessibilité sur 5</a:t>
            </a:r>
            <a:endParaRPr lang="fr-F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Outils numériques spécifiques à l'entreprise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Feuil1!$A$2:$A$15</c:f>
              <c:strCache>
                <c:ptCount val="13"/>
                <c:pt idx="0">
                  <c:v>accueil téléphonique</c:v>
                </c:pt>
                <c:pt idx="1">
                  <c:v>Administratif &amp; juridique</c:v>
                </c:pt>
                <c:pt idx="2">
                  <c:v>animation d'équipe</c:v>
                </c:pt>
                <c:pt idx="3">
                  <c:v>Chargée Qualité Supply Chain</c:v>
                </c:pt>
                <c:pt idx="4">
                  <c:v>communication </c:v>
                </c:pt>
                <c:pt idx="5">
                  <c:v>Conseil</c:v>
                </c:pt>
                <c:pt idx="6">
                  <c:v>Enseignement</c:v>
                </c:pt>
                <c:pt idx="7">
                  <c:v>Finance &amp; Comptabilité</c:v>
                </c:pt>
                <c:pt idx="8">
                  <c:v>Insertion professionnelle</c:v>
                </c:pt>
                <c:pt idx="9">
                  <c:v>Médical &amp; para médical</c:v>
                </c:pt>
                <c:pt idx="10">
                  <c:v>Traduction </c:v>
                </c:pt>
                <c:pt idx="11">
                  <c:v>Ressources Humaines</c:v>
                </c:pt>
                <c:pt idx="12">
                  <c:v>Informatique</c:v>
                </c:pt>
              </c:strCache>
            </c:strRef>
          </c:cat>
          <c:val>
            <c:numRef>
              <c:f>Feuil1!$B$2:$B$15</c:f>
              <c:numCache>
                <c:formatCode>General</c:formatCode>
                <c:ptCount val="14"/>
                <c:pt idx="0">
                  <c:v>2</c:v>
                </c:pt>
                <c:pt idx="1">
                  <c:v>2.2000000000000002</c:v>
                </c:pt>
                <c:pt idx="3">
                  <c:v>3</c:v>
                </c:pt>
                <c:pt idx="5">
                  <c:v>2.5</c:v>
                </c:pt>
                <c:pt idx="6">
                  <c:v>2.1428571428571428</c:v>
                </c:pt>
                <c:pt idx="7">
                  <c:v>2.5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2.3333333333333335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9-4DB0-A639-7875AE8C7FB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Outils numériques grand public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Feuil1!$A$2:$A$15</c:f>
              <c:strCache>
                <c:ptCount val="13"/>
                <c:pt idx="0">
                  <c:v>accueil téléphonique</c:v>
                </c:pt>
                <c:pt idx="1">
                  <c:v>Administratif &amp; juridique</c:v>
                </c:pt>
                <c:pt idx="2">
                  <c:v>animation d'équipe</c:v>
                </c:pt>
                <c:pt idx="3">
                  <c:v>Chargée Qualité Supply Chain</c:v>
                </c:pt>
                <c:pt idx="4">
                  <c:v>communication </c:v>
                </c:pt>
                <c:pt idx="5">
                  <c:v>Conseil</c:v>
                </c:pt>
                <c:pt idx="6">
                  <c:v>Enseignement</c:v>
                </c:pt>
                <c:pt idx="7">
                  <c:v>Finance &amp; Comptabilité</c:v>
                </c:pt>
                <c:pt idx="8">
                  <c:v>Insertion professionnelle</c:v>
                </c:pt>
                <c:pt idx="9">
                  <c:v>Médical &amp; para médical</c:v>
                </c:pt>
                <c:pt idx="10">
                  <c:v>Traduction </c:v>
                </c:pt>
                <c:pt idx="11">
                  <c:v>Ressources Humaines</c:v>
                </c:pt>
                <c:pt idx="12">
                  <c:v>Informatique</c:v>
                </c:pt>
              </c:strCache>
            </c:strRef>
          </c:cat>
          <c:val>
            <c:numRef>
              <c:f>Feuil1!$C$2:$C$15</c:f>
              <c:numCache>
                <c:formatCode>General</c:formatCode>
                <c:ptCount val="14"/>
                <c:pt idx="0">
                  <c:v>4</c:v>
                </c:pt>
                <c:pt idx="1">
                  <c:v>3.2465384615384623</c:v>
                </c:pt>
                <c:pt idx="2">
                  <c:v>4.666666666666667</c:v>
                </c:pt>
                <c:pt idx="3">
                  <c:v>4</c:v>
                </c:pt>
                <c:pt idx="4">
                  <c:v>2.8333333333333335</c:v>
                </c:pt>
                <c:pt idx="5">
                  <c:v>3.6734920634920636</c:v>
                </c:pt>
                <c:pt idx="6">
                  <c:v>3.3996753246753242</c:v>
                </c:pt>
                <c:pt idx="7">
                  <c:v>3.2222222222222223</c:v>
                </c:pt>
                <c:pt idx="8">
                  <c:v>3</c:v>
                </c:pt>
                <c:pt idx="9">
                  <c:v>3.5</c:v>
                </c:pt>
                <c:pt idx="10">
                  <c:v>3.6</c:v>
                </c:pt>
                <c:pt idx="11">
                  <c:v>3.35</c:v>
                </c:pt>
                <c:pt idx="12">
                  <c:v>3.598333333333334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79-4DB0-A639-7875AE8C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2723680"/>
        <c:axId val="332724992"/>
      </c:barChart>
      <c:catAx>
        <c:axId val="33272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724992"/>
        <c:crosses val="autoZero"/>
        <c:auto val="1"/>
        <c:lblAlgn val="ctr"/>
        <c:lblOffset val="100"/>
        <c:noMultiLvlLbl val="0"/>
      </c:catAx>
      <c:valAx>
        <c:axId val="33272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72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Feuil1!$A$2:$A$11</cx:f>
        <cx:lvl ptCount="10">
          <cx:pt idx="0">Retraite</cx:pt>
          <cx:pt idx="1">Étude kinésithérapie </cx:pt>
          <cx:pt idx="2">Privé dans le secteur médical.</cx:pt>
          <cx:pt idx="3">Secteur libéral ou indépendant</cx:pt>
          <cx:pt idx="4">Entrepreneur</cx:pt>
          <cx:pt idx="5">CRP</cx:pt>
          <cx:pt idx="6">ETI ou PME</cx:pt>
          <cx:pt idx="7">Secteur associatif</cx:pt>
          <cx:pt idx="8">Grande entreprise</cx:pt>
          <cx:pt idx="9">Secteur public ou para public</cx:pt>
        </cx:lvl>
      </cx:strDim>
      <cx:numDim type="size">
        <cx:f>Feuil1!$B$2:$B$11</cx:f>
        <cx:lvl ptCount="10" formatCode="Standard">
          <cx:pt idx="0">1</cx:pt>
          <cx:pt idx="1">1</cx:pt>
          <cx:pt idx="2">1</cx:pt>
          <cx:pt idx="3">1</cx:pt>
          <cx:pt idx="4">1</cx:pt>
          <cx:pt idx="5">2</cx:pt>
          <cx:pt idx="6">3</cx:pt>
          <cx:pt idx="7">9</cx:pt>
          <cx:pt idx="8">12</cx:pt>
          <cx:pt idx="9">37</cx:pt>
        </cx:lvl>
      </cx:numDim>
    </cx:data>
  </cx:chartData>
  <cx:chart>
    <cx:title pos="t" align="ctr" overlay="0">
      <cx:tx>
        <cx:txData>
          <cx:v>Structure accueillant les sondés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fr-FR" sz="1862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  <a:latin typeface="Corbel" panose="020B0503020204020204"/>
            </a:rPr>
            <a:t>Structure accueillant les sondés</a:t>
          </a:r>
        </a:p>
      </cx:txPr>
    </cx:title>
    <cx:plotArea>
      <cx:plotAreaRegion>
        <cx:series layoutId="treemap" uniqueId="{83257881-77EF-4784-9D63-5434829BC23F}">
          <cx:dataLabels>
            <cx:visibility seriesName="0" categoryName="1" value="0"/>
          </cx:dataLabels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2T15:25:43.027" idx="1">
    <p:pos x="5029" y="60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9479E-B43B-4376-8378-5D366CD158F8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6A0DD-FC71-45B3-826E-B9DF564B3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5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40B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147" y="957428"/>
            <a:ext cx="7315200" cy="3255264"/>
          </a:xfrm>
        </p:spPr>
        <p:txBody>
          <a:bodyPr anchor="b">
            <a:normAutofit/>
          </a:bodyPr>
          <a:lstStyle>
            <a:lvl1pPr algn="l">
              <a:defRPr sz="8000" b="1" spc="-100" baseline="0">
                <a:solidFill>
                  <a:srgbClr val="FBDA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F5B7827-B898-42CD-AB91-67FFCDE79276}" type="datetime1">
              <a:rPr lang="fr-FR" smtClean="0"/>
              <a:t>13/01/2021</a:t>
            </a:fld>
            <a:endParaRPr lang="fr-FR" dirty="0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838454A-5269-48F8-817D-02D45377139E}"/>
              </a:ext>
            </a:extLst>
          </p:cNvPr>
          <p:cNvSpPr/>
          <p:nvPr userDrawn="1"/>
        </p:nvSpPr>
        <p:spPr>
          <a:xfrm>
            <a:off x="1234440" y="559282"/>
            <a:ext cx="4645152" cy="27559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6F017D1-27C7-41C7-9412-9C17A30DCAFF}"/>
              </a:ext>
            </a:extLst>
          </p:cNvPr>
          <p:cNvSpPr/>
          <p:nvPr userDrawn="1"/>
        </p:nvSpPr>
        <p:spPr>
          <a:xfrm rot="16200000">
            <a:off x="7682494" y="697078"/>
            <a:ext cx="3240000" cy="324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09E7AB4-7D42-4F78-B9EB-D38E16EBBF3F}"/>
              </a:ext>
            </a:extLst>
          </p:cNvPr>
          <p:cNvSpPr/>
          <p:nvPr userDrawn="1"/>
        </p:nvSpPr>
        <p:spPr>
          <a:xfrm rot="8263978">
            <a:off x="8350914" y="2821468"/>
            <a:ext cx="3240000" cy="324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2259D69-9E7E-4713-A3F3-784445BF64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22"/>
          <a:stretch/>
        </p:blipFill>
        <p:spPr>
          <a:xfrm>
            <a:off x="7950518" y="1965763"/>
            <a:ext cx="3071805" cy="292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6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3581-AA93-4F6F-97AC-E06509C16938}" type="datetime1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22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B0FB-47F8-40EF-8257-C5DE344D3687}" type="datetime1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13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BDA3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8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4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2CE930-AFAC-456B-9626-FE1F332F63DB}"/>
              </a:ext>
            </a:extLst>
          </p:cNvPr>
          <p:cNvSpPr/>
          <p:nvPr userDrawn="1"/>
        </p:nvSpPr>
        <p:spPr>
          <a:xfrm rot="16200000">
            <a:off x="7223112" y="-720000"/>
            <a:ext cx="3240000" cy="4680000"/>
          </a:xfrm>
          <a:prstGeom prst="rect">
            <a:avLst/>
          </a:prstGeom>
          <a:solidFill>
            <a:srgbClr val="FBD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36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D3A8-803A-4F5E-A4A4-4B901470B18D}" type="datetime1">
              <a:rPr lang="fr-FR" smtClean="0"/>
              <a:t>13/01/2021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Arc partiel 4">
            <a:extLst>
              <a:ext uri="{FF2B5EF4-FFF2-40B4-BE49-F238E27FC236}">
                <a16:creationId xmlns:a16="http://schemas.microsoft.com/office/drawing/2014/main" id="{23D1CCB6-50DC-4619-8771-DB65D29240DB}"/>
              </a:ext>
            </a:extLst>
          </p:cNvPr>
          <p:cNvSpPr/>
          <p:nvPr userDrawn="1"/>
        </p:nvSpPr>
        <p:spPr>
          <a:xfrm rot="16200000" flipH="1">
            <a:off x="10932840" y="501648"/>
            <a:ext cx="720000" cy="720000"/>
          </a:xfrm>
          <a:prstGeom prst="pie">
            <a:avLst/>
          </a:prstGeom>
          <a:ln>
            <a:solidFill>
              <a:srgbClr val="40B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artiel 5">
            <a:extLst>
              <a:ext uri="{FF2B5EF4-FFF2-40B4-BE49-F238E27FC236}">
                <a16:creationId xmlns:a16="http://schemas.microsoft.com/office/drawing/2014/main" id="{21E6D432-70B5-4A8C-8F6D-C688C88A7B2D}"/>
              </a:ext>
            </a:extLst>
          </p:cNvPr>
          <p:cNvSpPr/>
          <p:nvPr userDrawn="1"/>
        </p:nvSpPr>
        <p:spPr>
          <a:xfrm rot="16200000" flipH="1">
            <a:off x="6982632" y="508680"/>
            <a:ext cx="720000" cy="720000"/>
          </a:xfrm>
          <a:prstGeom prst="pie">
            <a:avLst/>
          </a:prstGeom>
          <a:solidFill>
            <a:srgbClr val="FBDA32"/>
          </a:solidFill>
          <a:ln>
            <a:solidFill>
              <a:srgbClr val="FBD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artiel 6">
            <a:extLst>
              <a:ext uri="{FF2B5EF4-FFF2-40B4-BE49-F238E27FC236}">
                <a16:creationId xmlns:a16="http://schemas.microsoft.com/office/drawing/2014/main" id="{B55E1C9F-800F-4718-AA59-D3598D397513}"/>
              </a:ext>
            </a:extLst>
          </p:cNvPr>
          <p:cNvSpPr/>
          <p:nvPr userDrawn="1"/>
        </p:nvSpPr>
        <p:spPr>
          <a:xfrm rot="5400000" flipH="1">
            <a:off x="3507912" y="5636352"/>
            <a:ext cx="720000" cy="720000"/>
          </a:xfrm>
          <a:prstGeom prst="pie">
            <a:avLst/>
          </a:prstGeom>
          <a:solidFill>
            <a:srgbClr val="FBDA32"/>
          </a:solidFill>
          <a:ln>
            <a:solidFill>
              <a:srgbClr val="FBD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Arc partiel 14">
            <a:extLst>
              <a:ext uri="{FF2B5EF4-FFF2-40B4-BE49-F238E27FC236}">
                <a16:creationId xmlns:a16="http://schemas.microsoft.com/office/drawing/2014/main" id="{1E5EAEDB-80AC-4E4F-A6C9-4BD6EAFC48C6}"/>
              </a:ext>
            </a:extLst>
          </p:cNvPr>
          <p:cNvSpPr/>
          <p:nvPr userDrawn="1"/>
        </p:nvSpPr>
        <p:spPr>
          <a:xfrm rot="5400000" flipH="1">
            <a:off x="7458130" y="5636352"/>
            <a:ext cx="720000" cy="720000"/>
          </a:xfrm>
          <a:prstGeom prst="pie">
            <a:avLst/>
          </a:prstGeom>
          <a:ln>
            <a:solidFill>
              <a:srgbClr val="40B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4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  <a:solidFill>
            <a:srgbClr val="FBDA32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  <a:solidFill>
            <a:srgbClr val="40BAD2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76F4-EB82-48BA-A6A0-FDF99433F1DF}" type="datetime1">
              <a:rPr lang="fr-FR" smtClean="0"/>
              <a:t>13/01/2021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67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8DC-87FB-4314-880C-563E7B475F96}" type="datetime1">
              <a:rPr lang="fr-FR" smtClean="0"/>
              <a:t>13/01/2021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6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FD76-F440-4B8A-97FF-DEAB132BB9D3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58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F70D-F11C-429D-85C4-968EADAF0F74}" type="datetime1">
              <a:rPr lang="fr-FR" smtClean="0"/>
              <a:t>13/01/2021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17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EED5-0D9D-4FA4-9229-7B5989891D58}" type="datetime1">
              <a:rPr lang="fr-FR" smtClean="0"/>
              <a:t>13/01/2021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1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240000" cy="46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260" y="798360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fr-FR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183148-095D-4153-A468-DC6A03C36E38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77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 spc="-60" baseline="0">
          <a:solidFill>
            <a:srgbClr val="FBDA32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783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971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160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349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82F3-9D37-4717-8F35-3A0D390D3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Résultat  enquête télétravail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B002DA-DAB5-4CF6-B122-B6F08E9A64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Enquête réalisée de mai à juin par le Club Emploi</a:t>
            </a:r>
          </a:p>
        </p:txBody>
      </p:sp>
    </p:spTree>
    <p:extLst>
      <p:ext uri="{BB962C8B-B14F-4D97-AF65-F5344CB8AC3E}">
        <p14:creationId xmlns:p14="http://schemas.microsoft.com/office/powerpoint/2010/main" val="1662052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DC9F1-A11D-4C97-9B2B-A89D5B94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60" y="798360"/>
            <a:ext cx="3179744" cy="4601183"/>
          </a:xfrm>
        </p:spPr>
        <p:txBody>
          <a:bodyPr/>
          <a:lstStyle/>
          <a:p>
            <a:r>
              <a:rPr lang="fr-FR" dirty="0"/>
              <a:t>Note moyenne d’accessibilité 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66C707D7-6F12-4268-9B2D-F1D59CDF1F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54698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C5EBC0-8981-450E-9C4F-E19A085D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743D8B-ABFA-401D-8C8E-8A9E0BD2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0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517AF-1228-447A-9090-FD55CBB0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qu’il faut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F810A6-0D39-44C4-A439-20AE0C52E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Microsoft est encore une fois leader tant en utilisation qu’en note d’accessibilité. </a:t>
            </a:r>
          </a:p>
          <a:p>
            <a:r>
              <a:rPr lang="fr-FR" dirty="0"/>
              <a:t>Gmail est la deuxième plateforme utilisée avec une note moyenne d’accessibilité de 3,54.  Certains utilisateurs recommandent d’utiliser le format HTML pour une meilleure accessibilité.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3CC1AC-0EA2-40DF-8380-869BAA08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033E7A-CA27-4620-BA17-D9B865EB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38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4D547934-D070-49A3-B790-A29761ECE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de visioconférence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1847449-C84C-4FF2-8894-349C37BDDF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DD6318-4BE6-4724-A439-5AE5269B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4A0279-3D71-4648-A555-80C74BA5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71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D979AFD5-DC61-445A-B629-17A3CA5A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des logiciels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E971A244-2EDB-4A48-B4CE-E52DA07BB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7820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2F99A7-C6C5-4169-8121-32A30057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0AF18-CAF0-4D85-AB0B-91B64225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64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DC53A-8788-4AAF-9795-E96C6144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60" y="798360"/>
            <a:ext cx="3099358" cy="4601183"/>
          </a:xfrm>
        </p:spPr>
        <p:txBody>
          <a:bodyPr/>
          <a:lstStyle/>
          <a:p>
            <a:r>
              <a:rPr lang="fr-FR" dirty="0"/>
              <a:t>Note moyenne d’accessibilité 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B2A8D312-CA17-47B8-8888-9AD6591E0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77178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6EAA44-988A-44B5-AA9C-B688359F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1C95C3-C29E-4AA6-BC4E-2B7DA8BC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919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0A666-CB38-48A8-B359-5FF0B7FE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qu’il faut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461F35-D216-453B-897F-08FB94C46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Microsoft est ici encore une fois leader du marché en nombre d’utilisation. Son offre est ici divisée entre Skype et Teams</a:t>
            </a:r>
          </a:p>
          <a:p>
            <a:r>
              <a:rPr lang="fr-FR" dirty="0"/>
              <a:t>Zoom est ici un concurrent sérieux et est extrêmement bien noté chez les sondés avec une note moyenne de 4,1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A77DC4-4D07-46AA-BF3C-C9EA53BC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7B63F8-49FB-4949-A8B4-119EC912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4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2CD34-61C0-4923-8ABC-CA7C880C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Outils mis en place par l’employeur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FBD14DD-D2DE-43BD-96A4-FB4A0D9236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3B9B3C-8CE7-4946-B933-819C77EA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439E0F-917C-454D-A91E-3882F285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765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2FC33-6BE8-4BD3-84E2-C9E94B08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matériel pour le télétravail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BAD3F-6FC9-40A7-B7F8-4B92CAE7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moitié des sondés a bénéficié d’un outil adapté au télétravail mis à disposition par leurs employeurs</a:t>
            </a:r>
          </a:p>
          <a:p>
            <a:r>
              <a:rPr lang="fr-FR" dirty="0"/>
              <a:t>40% d’entre eux n’ont cependant pas vu ce matériel paramétré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B6FCF3-75A2-4894-97F5-8FF11862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EC036B-8224-4B51-A388-5F5B76A8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081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06E4F-5066-4994-8BD2-8EA1BD55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L’accès à distance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36FF47-144E-4712-BDBC-2794E9A22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45% des sondés ont bénéficié de solutions d’accès à distance mis en place par l’employeur.</a:t>
            </a:r>
          </a:p>
          <a:p>
            <a:r>
              <a:rPr lang="fr-FR" dirty="0"/>
              <a:t>La moitié d’entre eux n’en sont cependant pas satisfait et ont rencontré des problèmes d’accessibilité. </a:t>
            </a:r>
          </a:p>
          <a:p>
            <a:endParaRPr lang="fr-FR" dirty="0"/>
          </a:p>
          <a:p>
            <a:r>
              <a:rPr lang="fr-FR" dirty="0"/>
              <a:t>Type </a:t>
            </a:r>
            <a:r>
              <a:rPr lang="fr-FR" dirty="0" err="1"/>
              <a:t>vpn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82299-2AA3-4303-B8AC-4F62DD40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AE3293-0C42-4AD3-9D78-007339DD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45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2CD34-61C0-4923-8ABC-CA7C880C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outils numériques spécifiques à l’employeur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FBD14DD-D2DE-43BD-96A4-FB4A0D9236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3B9B3C-8CE7-4946-B933-819C77EA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439E0F-917C-454D-A91E-3882F285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6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6ED10-2DCE-43F7-B07A-7B11BFF3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Profil des interrogés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4CF722-5659-473F-9394-B53A878CE2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71 réponses</a:t>
            </a:r>
          </a:p>
          <a:p>
            <a:r>
              <a:rPr lang="fr-FR" dirty="0"/>
              <a:t>54 utilisent un lecteur d’écran et 35 une plage braille. C’est donc principalement un public non-voyant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BF665174-B8F1-4B5C-B0E9-9C589B68DB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9133394"/>
              </p:ext>
            </p:extLst>
          </p:nvPr>
        </p:nvGraphicFramePr>
        <p:xfrm>
          <a:off x="7818438" y="868363"/>
          <a:ext cx="3475037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89303C-E5D6-4FD3-AA8D-85EC7EA5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3A09AD-9E73-439A-AF11-4161F74E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08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5F4EC-235C-410F-9AC0-EF2EDA7D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par secteurs d’activité</a:t>
            </a:r>
          </a:p>
        </p:txBody>
      </p:sp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B8C4D286-4C14-463E-8430-F232870F8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30773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B9B8DD-40D0-418C-AC10-D0B221A9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3A3829-1723-420D-8F3A-F495BE60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75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B5107-A726-4C1E-8169-8ACA235A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qu’il faut en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0249A-AB54-4E5B-A362-9432F293C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Tous les secteurs d’activités n’utilisent pas des outils spécifiques. </a:t>
            </a:r>
          </a:p>
          <a:p>
            <a:r>
              <a:rPr lang="fr-FR" dirty="0"/>
              <a:t>Les logiciels spécifiques sont toujours moins bien noté que les logiciels grand public. </a:t>
            </a:r>
          </a:p>
          <a:p>
            <a:r>
              <a:rPr lang="fr-FR" dirty="0"/>
              <a:t>Alors que 40% des sondés travaillent dans le secteurs public ou parapublic, les outils sont considérés comme peu accessible avec une note moyenne de 2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4B312-4DCB-4A26-AF15-AD574AE0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4C4240-5EA4-412A-86BD-5675550A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38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C2690-7195-4E32-A5C8-91B5F9B8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par type de mission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5CD2D597-7D25-407A-9D9E-C3386CE8C4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24574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A13047-52D3-47B2-ADE2-2FE9DD75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6A95BC-B5B1-4E94-AD8E-72C7742F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8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024F0-0128-42FE-BBA8-2968E848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qu’il faut en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13063-06BD-4E74-AAF1-F9473B9C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nous reprenons les trois types de missions les plus représentées dans nos sondés (l’administratif, le conseil et l’enseignement) nous observons une constante : </a:t>
            </a:r>
          </a:p>
          <a:p>
            <a:pPr lvl="1"/>
            <a:r>
              <a:rPr lang="fr-FR" dirty="0"/>
              <a:t>Les logiciels spécifiques sont très mal notés notamment :</a:t>
            </a:r>
          </a:p>
          <a:p>
            <a:pPr lvl="2"/>
            <a:r>
              <a:rPr lang="fr-FR" dirty="0"/>
              <a:t>Les logiciels de congés ou de paye pour l’administratif</a:t>
            </a:r>
          </a:p>
          <a:p>
            <a:pPr lvl="2"/>
            <a:r>
              <a:rPr lang="fr-FR" dirty="0"/>
              <a:t>Salesforce pour le Conseil</a:t>
            </a:r>
          </a:p>
          <a:p>
            <a:pPr lvl="2"/>
            <a:r>
              <a:rPr lang="fr-FR" dirty="0"/>
              <a:t>Pronote chez les enseignants du secondaire</a:t>
            </a:r>
          </a:p>
          <a:p>
            <a:pPr lvl="1"/>
            <a:endParaRPr lang="fr-FR" dirty="0"/>
          </a:p>
          <a:p>
            <a:r>
              <a:rPr lang="fr-FR" dirty="0"/>
              <a:t>A l’inverse, certains domaines comme la traduction semblent bénéficier de logiciels plus accessibles. Il conviendrait cependant d’approfondir ces résultats au vu de la dispersion des réponses sur de nombreux logiciels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50978F-75FD-439A-8269-AA6D1A2D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1286C4-5DCB-496F-8796-DFFE36B7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803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9D73BD5-D013-4D22-8482-F8294B80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Notes moyenne par type d’outils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91F05170-AF63-41ED-B59F-55F94E5A23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7083707"/>
              </p:ext>
            </p:extLst>
          </p:nvPr>
        </p:nvGraphicFramePr>
        <p:xfrm>
          <a:off x="3867150" y="868363"/>
          <a:ext cx="3475038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903E2DB-D86A-4914-BCC5-5FA6F6F312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Les outils numériques spécifiques à la profession sont significativement moins accessibles que les logiciels « grand public ».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01188-CE7C-44D9-A0EA-441141B8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6002D-4AFD-48EC-BA31-19505A6F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82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D81AA-6F6A-47C6-A112-2218B001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 par âge tout compris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57DEFC-F840-4BE4-8753-1C7FABCF7A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Comme l’indique le graphique ci-contre, l’écart entre génération est minime concernant l’accessibilité des outils numériques. </a:t>
            </a:r>
          </a:p>
          <a:p>
            <a:r>
              <a:rPr lang="fr-FR" dirty="0"/>
              <a:t>L’âge intervient peu en dans la perception d’accessibilité des logiciels métiers. </a:t>
            </a:r>
          </a:p>
          <a:p>
            <a:endParaRPr lang="fr-FR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CEAFA094-5771-4080-B73D-79451D92EDB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5195760"/>
              </p:ext>
            </p:extLst>
          </p:nvPr>
        </p:nvGraphicFramePr>
        <p:xfrm>
          <a:off x="7818438" y="868363"/>
          <a:ext cx="3475037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4AA882-EDAA-48BA-A677-8A818873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274E43-3843-48C2-A19C-39C002AF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74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76A7E-D7CD-494A-9500-A2DC1D55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23" y="1040310"/>
            <a:ext cx="2947483" cy="4601183"/>
          </a:xfrm>
        </p:spPr>
        <p:txBody>
          <a:bodyPr/>
          <a:lstStyle/>
          <a:p>
            <a:r>
              <a:rPr lang="fr-FR" dirty="0"/>
              <a:t>Profil de leurs métiers 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Espace réservé du contenu 8">
                <a:extLst>
                  <a:ext uri="{FF2B5EF4-FFF2-40B4-BE49-F238E27FC236}">
                    <a16:creationId xmlns:a16="http://schemas.microsoft.com/office/drawing/2014/main" id="{F5120BDF-8411-496D-AAF3-62AEFFA5133D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281389216"/>
                  </p:ext>
                </p:extLst>
              </p:nvPr>
            </p:nvGraphicFramePr>
            <p:xfrm>
              <a:off x="3867150" y="868363"/>
              <a:ext cx="3475038" cy="51212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Espace réservé du contenu 8">
                <a:extLst>
                  <a:ext uri="{FF2B5EF4-FFF2-40B4-BE49-F238E27FC236}">
                    <a16:creationId xmlns:a16="http://schemas.microsoft.com/office/drawing/2014/main" id="{F5120BDF-8411-496D-AAF3-62AEFFA5133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7150" y="868363"/>
                <a:ext cx="3475038" cy="5121275"/>
              </a:xfrm>
              <a:prstGeom prst="rect">
                <a:avLst/>
              </a:prstGeom>
            </p:spPr>
          </p:pic>
        </mc:Fallback>
      </mc:AlternateContent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7EA726-FE02-403E-BF7B-32D783B0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D3A8-803A-4F5E-A4A4-4B901470B18D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7BE832-4442-4980-8C24-ED2B25E3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3</a:t>
            </a:fld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45CA7733-AAEE-45FA-BD09-E21900EF37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Administratif et le juridique (20,6%)</a:t>
            </a:r>
          </a:p>
          <a:p>
            <a:pPr lvl="0"/>
            <a:r>
              <a:rPr lang="fr-FR" dirty="0"/>
              <a:t>Conseil (20,6%)</a:t>
            </a:r>
          </a:p>
          <a:p>
            <a:pPr lvl="0"/>
            <a:r>
              <a:rPr lang="fr-FR" dirty="0"/>
              <a:t>Enseignement (17,5%)</a:t>
            </a:r>
          </a:p>
        </p:txBody>
      </p:sp>
    </p:spTree>
    <p:extLst>
      <p:ext uri="{BB962C8B-B14F-4D97-AF65-F5344CB8AC3E}">
        <p14:creationId xmlns:p14="http://schemas.microsoft.com/office/powerpoint/2010/main" val="46793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8D7B813C-0306-4FA9-B550-D7B46FE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de bureautique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895B053-A110-4492-A49C-565AF25F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3656C-151C-4DDA-9C82-628B7DFF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D3A8-803A-4F5E-A4A4-4B901470B18D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E8F13B-B211-4273-999D-706A621DB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04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836EDBEE-0924-46B2-B594-6C2E846D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Répartition 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1DB78072-BE94-4366-9A3B-F1F3E6496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62790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C70C33-B92A-4A56-AE34-CCC35DC1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87F673-24A7-4559-B604-221282B0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74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B2E6F-F065-4B1D-830C-5CA0C705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60" y="798360"/>
            <a:ext cx="3137667" cy="4601183"/>
          </a:xfrm>
        </p:spPr>
        <p:txBody>
          <a:bodyPr/>
          <a:lstStyle/>
          <a:p>
            <a:r>
              <a:rPr lang="fr-FR" dirty="0"/>
              <a:t>Note moyenne d’accessibilité 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C05E806A-D701-459A-9B59-EDF6061AE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0335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FEC98-0BFE-4EE8-949B-8E5EE279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57894F-E628-4AF1-99C5-BD3CFACB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6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25AF2-4231-40D6-BD93-8443B15C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qu’il faut en retenir :</a:t>
            </a:r>
            <a:br>
              <a:rPr lang="fr-FR" dirty="0"/>
            </a:br>
            <a:r>
              <a:rPr lang="fr-FR" dirty="0"/>
              <a:t>le pack Office grand gagnant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BA66F-B273-4F29-87A6-E0C2F09BA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pack Office reste le plus utilisé et a les meilleurs notes en effet la moyenne d’accessibilité de Apple n’est pas pertinente au regard du peu d’utilisateur. </a:t>
            </a:r>
          </a:p>
          <a:p>
            <a:r>
              <a:rPr lang="fr-FR" dirty="0"/>
              <a:t>Parmi les utilisateurs de pack Office, 15% sont cependant gênés par l’arrivée du ruban et l’ont relevé de manière spontanée.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7D652-0B4E-4AF1-8627-7F88AC43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C58545-E265-448A-BDCF-9C94B71E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79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9D8CC-D67B-4EAA-9399-5CFAA70C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logiciels de client mail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0E488D-A037-4F66-8C0E-3F315B15A3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E063E9-D645-4B42-A17F-EB422A43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D9F7F5-09FA-4E4C-A420-7772814C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70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87A139-00CC-4FA1-81CA-E1FC8FFF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Répartition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282FE20E-2077-416D-BE95-8AD11224DF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17069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C61C66-CAD2-4ABF-B462-7029EA12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9AC324-8B98-412A-B77E-3FD16882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9159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Personnalisé 3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FC619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628</Words>
  <Application>Microsoft Office PowerPoint</Application>
  <PresentationFormat>Grand écran</PresentationFormat>
  <Paragraphs>116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Calibri</vt:lpstr>
      <vt:lpstr>Corbel</vt:lpstr>
      <vt:lpstr>Wingdings 2</vt:lpstr>
      <vt:lpstr>Cadre</vt:lpstr>
      <vt:lpstr>Résultat  enquête télétravail</vt:lpstr>
      <vt:lpstr>Profil des interrogés</vt:lpstr>
      <vt:lpstr>Profil de leurs métiers </vt:lpstr>
      <vt:lpstr>Les logiciels de bureautique</vt:lpstr>
      <vt:lpstr>Répartition </vt:lpstr>
      <vt:lpstr>Note moyenne d’accessibilité </vt:lpstr>
      <vt:lpstr>Ce qu’il faut en retenir : le pack Office grand gagnant</vt:lpstr>
      <vt:lpstr>Les logiciels de client mail</vt:lpstr>
      <vt:lpstr>Répartition</vt:lpstr>
      <vt:lpstr>Note moyenne d’accessibilité </vt:lpstr>
      <vt:lpstr>Ce qu’il faut retenir</vt:lpstr>
      <vt:lpstr>Les logiciels de visioconférence</vt:lpstr>
      <vt:lpstr>Utilisation des logiciels</vt:lpstr>
      <vt:lpstr>Note moyenne d’accessibilité </vt:lpstr>
      <vt:lpstr>Ce qu’il faut retenir</vt:lpstr>
      <vt:lpstr>Outils mis en place par l’employeur</vt:lpstr>
      <vt:lpstr>Le matériel pour le télétravail</vt:lpstr>
      <vt:lpstr>L’accès à distance</vt:lpstr>
      <vt:lpstr>Les outils numériques spécifiques à l’employeur</vt:lpstr>
      <vt:lpstr>Focus par secteurs d’activité</vt:lpstr>
      <vt:lpstr>Ce qu’il faut en retenir</vt:lpstr>
      <vt:lpstr>Focus par type de mission</vt:lpstr>
      <vt:lpstr>Ce qu’il faut en retenir</vt:lpstr>
      <vt:lpstr>Notes moyenne par type d’outils</vt:lpstr>
      <vt:lpstr>Note par âge tout compris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Coralie Goltrant</dc:creator>
  <cp:lastModifiedBy>Anne Chouzenoux</cp:lastModifiedBy>
  <cp:revision>56</cp:revision>
  <cp:lastPrinted>2020-10-16T08:11:35Z</cp:lastPrinted>
  <dcterms:created xsi:type="dcterms:W3CDTF">2020-10-14T13:19:56Z</dcterms:created>
  <dcterms:modified xsi:type="dcterms:W3CDTF">2021-01-13T15:14:09Z</dcterms:modified>
</cp:coreProperties>
</file>