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4" r:id="rId5"/>
    <p:sldId id="257" r:id="rId6"/>
    <p:sldId id="275" r:id="rId7"/>
    <p:sldId id="285" r:id="rId8"/>
    <p:sldId id="27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AD2"/>
    <a:srgbClr val="FB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Note moyene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BDA3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093-4ED9-ADED-0BD066B500DC}"/>
              </c:ext>
            </c:extLst>
          </c:dPt>
          <c:cat>
            <c:strRef>
              <c:f>Feuil1!$A$2:$A$5</c:f>
              <c:strCache>
                <c:ptCount val="4"/>
                <c:pt idx="0">
                  <c:v>Logiciel de bureautique</c:v>
                </c:pt>
                <c:pt idx="1">
                  <c:v>Logiciel de client mail</c:v>
                </c:pt>
                <c:pt idx="2">
                  <c:v>Logiciel de visioconférence</c:v>
                </c:pt>
                <c:pt idx="3">
                  <c:v>Outils numériques spécifiques à la profession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3.5413253012048194</c:v>
                </c:pt>
                <c:pt idx="1">
                  <c:v>3.7617894736842108</c:v>
                </c:pt>
                <c:pt idx="2">
                  <c:v>3.3478787878787872</c:v>
                </c:pt>
                <c:pt idx="3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3A-4983-AE07-D85BDC8BBA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74863823"/>
        <c:axId val="1481189455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Feuil1!$C$1</c15:sqref>
                        </c15:formulaRef>
                      </c:ext>
                    </c:extLst>
                    <c:strCache>
                      <c:ptCount val="1"/>
                      <c:pt idx="0">
                        <c:v>Colonne1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Feuil1!$A$2:$A$5</c15:sqref>
                        </c15:formulaRef>
                      </c:ext>
                    </c:extLst>
                    <c:strCache>
                      <c:ptCount val="4"/>
                      <c:pt idx="0">
                        <c:v>Logiciel de bureautique</c:v>
                      </c:pt>
                      <c:pt idx="1">
                        <c:v>Logiciel de client mail</c:v>
                      </c:pt>
                      <c:pt idx="2">
                        <c:v>Logiciel de visioconférence</c:v>
                      </c:pt>
                      <c:pt idx="3">
                        <c:v>Outils numériques spécifiques à la profession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Feuil1!$C$2:$C$5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7.0826506024096387</c:v>
                      </c:pt>
                      <c:pt idx="1">
                        <c:v>7.5235789473684216</c:v>
                      </c:pt>
                      <c:pt idx="2">
                        <c:v>6.6957575757575745</c:v>
                      </c:pt>
                      <c:pt idx="3">
                        <c:v>4.8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323A-4983-AE07-D85BDC8BBA3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Feuil1!$D$1</c15:sqref>
                        </c15:formulaRef>
                      </c:ext>
                    </c:extLst>
                    <c:strCache>
                      <c:ptCount val="1"/>
                      <c:pt idx="0">
                        <c:v>Colonne2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Feuil1!$A$2:$A$5</c15:sqref>
                        </c15:formulaRef>
                      </c:ext>
                    </c:extLst>
                    <c:strCache>
                      <c:ptCount val="4"/>
                      <c:pt idx="0">
                        <c:v>Logiciel de bureautique</c:v>
                      </c:pt>
                      <c:pt idx="1">
                        <c:v>Logiciel de client mail</c:v>
                      </c:pt>
                      <c:pt idx="2">
                        <c:v>Logiciel de visioconférence</c:v>
                      </c:pt>
                      <c:pt idx="3">
                        <c:v>Outils numériques spécifiques à la profession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Feuil1!$D$2:$D$5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70.826506024096389</c:v>
                      </c:pt>
                      <c:pt idx="1">
                        <c:v>75.235789473684221</c:v>
                      </c:pt>
                      <c:pt idx="2">
                        <c:v>66.957575757575739</c:v>
                      </c:pt>
                      <c:pt idx="3">
                        <c:v>48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323A-4983-AE07-D85BDC8BBA38}"/>
                  </c:ext>
                </c:extLst>
              </c15:ser>
            </c15:filteredBarSeries>
          </c:ext>
        </c:extLst>
      </c:barChart>
      <c:catAx>
        <c:axId val="1474863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81189455"/>
        <c:crosses val="autoZero"/>
        <c:auto val="1"/>
        <c:lblAlgn val="ctr"/>
        <c:lblOffset val="100"/>
        <c:noMultiLvlLbl val="0"/>
      </c:catAx>
      <c:valAx>
        <c:axId val="1481189455"/>
        <c:scaling>
          <c:orientation val="minMax"/>
          <c:max val="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74863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Note </a:t>
            </a:r>
            <a:r>
              <a:rPr lang="en-US" dirty="0" err="1"/>
              <a:t>moyenne</a:t>
            </a:r>
            <a:r>
              <a:rPr lang="en-US" dirty="0"/>
              <a:t> </a:t>
            </a:r>
            <a:r>
              <a:rPr lang="en-US" dirty="0" err="1"/>
              <a:t>d'accessibilité</a:t>
            </a:r>
            <a:r>
              <a:rPr lang="en-US" dirty="0"/>
              <a:t> sur 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Note moyenne d'accessibilité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95-4E84-B753-E30A787991AE}"/>
              </c:ext>
            </c:extLst>
          </c:dPt>
          <c:cat>
            <c:strRef>
              <c:f>Feuil1!$A$2:$A$6</c:f>
              <c:strCache>
                <c:ptCount val="5"/>
                <c:pt idx="0">
                  <c:v>Tout âge confondu</c:v>
                </c:pt>
                <c:pt idx="1">
                  <c:v>20-29 ans</c:v>
                </c:pt>
                <c:pt idx="2">
                  <c:v>30-40 ans</c:v>
                </c:pt>
                <c:pt idx="3">
                  <c:v>40-49 ans</c:v>
                </c:pt>
                <c:pt idx="4">
                  <c:v>Plus de 50 ans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3.4114583330000001</c:v>
                </c:pt>
                <c:pt idx="1">
                  <c:v>3.71</c:v>
                </c:pt>
                <c:pt idx="2">
                  <c:v>3.5161290300000001</c:v>
                </c:pt>
                <c:pt idx="3">
                  <c:v>3.33</c:v>
                </c:pt>
                <c:pt idx="4">
                  <c:v>3.27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C8-4366-824C-7CE11AF1F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683008"/>
        <c:axId val="408682024"/>
      </c:barChart>
      <c:catAx>
        <c:axId val="408683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8682024"/>
        <c:crosses val="autoZero"/>
        <c:auto val="1"/>
        <c:lblAlgn val="ctr"/>
        <c:lblOffset val="100"/>
        <c:noMultiLvlLbl val="0"/>
      </c:catAx>
      <c:valAx>
        <c:axId val="408682024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868300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BB7F4D-3983-4CC0-B2A3-84E363EEA44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E912CAFC-DDFD-48A1-853A-FDD0413C214F}">
      <dgm:prSet/>
      <dgm:spPr/>
      <dgm:t>
        <a:bodyPr/>
        <a:lstStyle/>
        <a:p>
          <a:r>
            <a:rPr lang="fr-FR" b="1" dirty="0"/>
            <a:t>Les logiciels de congés ou de paye </a:t>
          </a:r>
          <a:r>
            <a:rPr lang="fr-FR" dirty="0"/>
            <a:t>pour l’Administratif</a:t>
          </a:r>
        </a:p>
      </dgm:t>
    </dgm:pt>
    <dgm:pt modelId="{38CE3648-A57E-4212-A27A-184466FC01EC}" type="parTrans" cxnId="{00F7C2D1-6DC8-45BB-8BB0-7DA23851F692}">
      <dgm:prSet/>
      <dgm:spPr/>
      <dgm:t>
        <a:bodyPr/>
        <a:lstStyle/>
        <a:p>
          <a:endParaRPr lang="fr-FR"/>
        </a:p>
      </dgm:t>
    </dgm:pt>
    <dgm:pt modelId="{0CEFAFA9-8681-4011-8896-D22BD45AE2BE}" type="sibTrans" cxnId="{00F7C2D1-6DC8-45BB-8BB0-7DA23851F692}">
      <dgm:prSet/>
      <dgm:spPr/>
      <dgm:t>
        <a:bodyPr/>
        <a:lstStyle/>
        <a:p>
          <a:endParaRPr lang="fr-FR"/>
        </a:p>
      </dgm:t>
    </dgm:pt>
    <dgm:pt modelId="{17866C29-5E87-48B7-9B33-FE0A88F2152C}">
      <dgm:prSet/>
      <dgm:spPr/>
      <dgm:t>
        <a:bodyPr/>
        <a:lstStyle/>
        <a:p>
          <a:r>
            <a:rPr lang="fr-FR" b="1" dirty="0"/>
            <a:t>Salesforce</a:t>
          </a:r>
          <a:r>
            <a:rPr lang="fr-FR" dirty="0"/>
            <a:t> pour le Conseil</a:t>
          </a:r>
        </a:p>
      </dgm:t>
    </dgm:pt>
    <dgm:pt modelId="{CCFE3FE8-7F89-4379-AD85-6116AFA0A86E}" type="parTrans" cxnId="{0758239F-D97A-453D-B816-74071D1D9A25}">
      <dgm:prSet/>
      <dgm:spPr/>
      <dgm:t>
        <a:bodyPr/>
        <a:lstStyle/>
        <a:p>
          <a:endParaRPr lang="fr-FR"/>
        </a:p>
      </dgm:t>
    </dgm:pt>
    <dgm:pt modelId="{412617F2-434E-4229-BF4F-007CF9FAE9B0}" type="sibTrans" cxnId="{0758239F-D97A-453D-B816-74071D1D9A25}">
      <dgm:prSet/>
      <dgm:spPr/>
      <dgm:t>
        <a:bodyPr/>
        <a:lstStyle/>
        <a:p>
          <a:endParaRPr lang="fr-FR"/>
        </a:p>
      </dgm:t>
    </dgm:pt>
    <dgm:pt modelId="{D854793A-D3AF-4907-B1F0-73C206907A6C}">
      <dgm:prSet/>
      <dgm:spPr/>
      <dgm:t>
        <a:bodyPr/>
        <a:lstStyle/>
        <a:p>
          <a:r>
            <a:rPr lang="fr-FR" b="1" dirty="0"/>
            <a:t>Pronote</a:t>
          </a:r>
          <a:r>
            <a:rPr lang="fr-FR" dirty="0"/>
            <a:t> chez les enseignants du secondaire</a:t>
          </a:r>
        </a:p>
      </dgm:t>
    </dgm:pt>
    <dgm:pt modelId="{33F62689-8748-4669-B2D8-2DEB92B19684}" type="parTrans" cxnId="{13327662-5DF4-42F5-AAC8-6762879CE40B}">
      <dgm:prSet/>
      <dgm:spPr/>
      <dgm:t>
        <a:bodyPr/>
        <a:lstStyle/>
        <a:p>
          <a:endParaRPr lang="fr-FR"/>
        </a:p>
      </dgm:t>
    </dgm:pt>
    <dgm:pt modelId="{F4AF0F3D-D11E-4398-AEA7-41888C1FA6E3}" type="sibTrans" cxnId="{13327662-5DF4-42F5-AAC8-6762879CE40B}">
      <dgm:prSet/>
      <dgm:spPr/>
      <dgm:t>
        <a:bodyPr/>
        <a:lstStyle/>
        <a:p>
          <a:endParaRPr lang="fr-FR"/>
        </a:p>
      </dgm:t>
    </dgm:pt>
    <dgm:pt modelId="{B22D07CF-E5B6-4959-B4BF-7B263C916D5F}" type="pres">
      <dgm:prSet presAssocID="{90BB7F4D-3983-4CC0-B2A3-84E363EEA44C}" presName="diagram" presStyleCnt="0">
        <dgm:presLayoutVars>
          <dgm:dir/>
          <dgm:resizeHandles val="exact"/>
        </dgm:presLayoutVars>
      </dgm:prSet>
      <dgm:spPr/>
    </dgm:pt>
    <dgm:pt modelId="{44F92F08-5BAF-4FE9-B337-3009DACDDE4C}" type="pres">
      <dgm:prSet presAssocID="{E912CAFC-DDFD-48A1-853A-FDD0413C214F}" presName="node" presStyleLbl="node1" presStyleIdx="0" presStyleCnt="3">
        <dgm:presLayoutVars>
          <dgm:bulletEnabled val="1"/>
        </dgm:presLayoutVars>
      </dgm:prSet>
      <dgm:spPr/>
    </dgm:pt>
    <dgm:pt modelId="{A7B6D50C-F043-4766-824B-3B69406C7BCE}" type="pres">
      <dgm:prSet presAssocID="{0CEFAFA9-8681-4011-8896-D22BD45AE2BE}" presName="sibTrans" presStyleCnt="0"/>
      <dgm:spPr/>
    </dgm:pt>
    <dgm:pt modelId="{DA781E94-D265-4D95-906A-3F48F2B35210}" type="pres">
      <dgm:prSet presAssocID="{17866C29-5E87-48B7-9B33-FE0A88F2152C}" presName="node" presStyleLbl="node1" presStyleIdx="1" presStyleCnt="3">
        <dgm:presLayoutVars>
          <dgm:bulletEnabled val="1"/>
        </dgm:presLayoutVars>
      </dgm:prSet>
      <dgm:spPr/>
    </dgm:pt>
    <dgm:pt modelId="{DF96CF61-03F5-43AA-BFD7-0DA14A9D8295}" type="pres">
      <dgm:prSet presAssocID="{412617F2-434E-4229-BF4F-007CF9FAE9B0}" presName="sibTrans" presStyleCnt="0"/>
      <dgm:spPr/>
    </dgm:pt>
    <dgm:pt modelId="{06D80369-0E07-48E4-94E5-7AC03A2B7088}" type="pres">
      <dgm:prSet presAssocID="{D854793A-D3AF-4907-B1F0-73C206907A6C}" presName="node" presStyleLbl="node1" presStyleIdx="2" presStyleCnt="3">
        <dgm:presLayoutVars>
          <dgm:bulletEnabled val="1"/>
        </dgm:presLayoutVars>
      </dgm:prSet>
      <dgm:spPr/>
    </dgm:pt>
  </dgm:ptLst>
  <dgm:cxnLst>
    <dgm:cxn modelId="{ACE1AA17-CF4B-4CA9-A1A0-2FE2B7E28A1B}" type="presOf" srcId="{90BB7F4D-3983-4CC0-B2A3-84E363EEA44C}" destId="{B22D07CF-E5B6-4959-B4BF-7B263C916D5F}" srcOrd="0" destOrd="0" presId="urn:microsoft.com/office/officeart/2005/8/layout/default"/>
    <dgm:cxn modelId="{13327662-5DF4-42F5-AAC8-6762879CE40B}" srcId="{90BB7F4D-3983-4CC0-B2A3-84E363EEA44C}" destId="{D854793A-D3AF-4907-B1F0-73C206907A6C}" srcOrd="2" destOrd="0" parTransId="{33F62689-8748-4669-B2D8-2DEB92B19684}" sibTransId="{F4AF0F3D-D11E-4398-AEA7-41888C1FA6E3}"/>
    <dgm:cxn modelId="{5A14C557-D62C-4094-A8A8-111CD89086FC}" type="presOf" srcId="{17866C29-5E87-48B7-9B33-FE0A88F2152C}" destId="{DA781E94-D265-4D95-906A-3F48F2B35210}" srcOrd="0" destOrd="0" presId="urn:microsoft.com/office/officeart/2005/8/layout/default"/>
    <dgm:cxn modelId="{E88B7E8F-44DD-4F21-B04A-FF351219F04C}" type="presOf" srcId="{D854793A-D3AF-4907-B1F0-73C206907A6C}" destId="{06D80369-0E07-48E4-94E5-7AC03A2B7088}" srcOrd="0" destOrd="0" presId="urn:microsoft.com/office/officeart/2005/8/layout/default"/>
    <dgm:cxn modelId="{0758239F-D97A-453D-B816-74071D1D9A25}" srcId="{90BB7F4D-3983-4CC0-B2A3-84E363EEA44C}" destId="{17866C29-5E87-48B7-9B33-FE0A88F2152C}" srcOrd="1" destOrd="0" parTransId="{CCFE3FE8-7F89-4379-AD85-6116AFA0A86E}" sibTransId="{412617F2-434E-4229-BF4F-007CF9FAE9B0}"/>
    <dgm:cxn modelId="{00F7C2D1-6DC8-45BB-8BB0-7DA23851F692}" srcId="{90BB7F4D-3983-4CC0-B2A3-84E363EEA44C}" destId="{E912CAFC-DDFD-48A1-853A-FDD0413C214F}" srcOrd="0" destOrd="0" parTransId="{38CE3648-A57E-4212-A27A-184466FC01EC}" sibTransId="{0CEFAFA9-8681-4011-8896-D22BD45AE2BE}"/>
    <dgm:cxn modelId="{A53510EE-5614-433B-A7F1-6C21CAEA52A4}" type="presOf" srcId="{E912CAFC-DDFD-48A1-853A-FDD0413C214F}" destId="{44F92F08-5BAF-4FE9-B337-3009DACDDE4C}" srcOrd="0" destOrd="0" presId="urn:microsoft.com/office/officeart/2005/8/layout/default"/>
    <dgm:cxn modelId="{DAFA42FB-A84C-4652-BCC6-4F40231DBF32}" type="presParOf" srcId="{B22D07CF-E5B6-4959-B4BF-7B263C916D5F}" destId="{44F92F08-5BAF-4FE9-B337-3009DACDDE4C}" srcOrd="0" destOrd="0" presId="urn:microsoft.com/office/officeart/2005/8/layout/default"/>
    <dgm:cxn modelId="{DDEA1C7E-73FD-4F1B-9E08-CA68C3D95CC1}" type="presParOf" srcId="{B22D07CF-E5B6-4959-B4BF-7B263C916D5F}" destId="{A7B6D50C-F043-4766-824B-3B69406C7BCE}" srcOrd="1" destOrd="0" presId="urn:microsoft.com/office/officeart/2005/8/layout/default"/>
    <dgm:cxn modelId="{78E9A01A-5141-464E-9E65-7EF254F5A93B}" type="presParOf" srcId="{B22D07CF-E5B6-4959-B4BF-7B263C916D5F}" destId="{DA781E94-D265-4D95-906A-3F48F2B35210}" srcOrd="2" destOrd="0" presId="urn:microsoft.com/office/officeart/2005/8/layout/default"/>
    <dgm:cxn modelId="{302C70A7-ADED-4E1D-BECA-47D718FE0E38}" type="presParOf" srcId="{B22D07CF-E5B6-4959-B4BF-7B263C916D5F}" destId="{DF96CF61-03F5-43AA-BFD7-0DA14A9D8295}" srcOrd="3" destOrd="0" presId="urn:microsoft.com/office/officeart/2005/8/layout/default"/>
    <dgm:cxn modelId="{B9ABAD1A-4B68-4BB1-83DD-5F19DE51F17B}" type="presParOf" srcId="{B22D07CF-E5B6-4959-B4BF-7B263C916D5F}" destId="{06D80369-0E07-48E4-94E5-7AC03A2B708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92F08-5BAF-4FE9-B337-3009DACDDE4C}">
      <dsp:nvSpPr>
        <dsp:cNvPr id="0" name=""/>
        <dsp:cNvSpPr/>
      </dsp:nvSpPr>
      <dsp:spPr>
        <a:xfrm>
          <a:off x="732948" y="2857"/>
          <a:ext cx="2008822" cy="12052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/>
            <a:t>Les logiciels de congés ou de paye </a:t>
          </a:r>
          <a:r>
            <a:rPr lang="fr-FR" sz="1900" kern="1200" dirty="0"/>
            <a:t>pour l’Administratif</a:t>
          </a:r>
        </a:p>
      </dsp:txBody>
      <dsp:txXfrm>
        <a:off x="732948" y="2857"/>
        <a:ext cx="2008822" cy="1205293"/>
      </dsp:txXfrm>
    </dsp:sp>
    <dsp:sp modelId="{DA781E94-D265-4D95-906A-3F48F2B35210}">
      <dsp:nvSpPr>
        <dsp:cNvPr id="0" name=""/>
        <dsp:cNvSpPr/>
      </dsp:nvSpPr>
      <dsp:spPr>
        <a:xfrm>
          <a:off x="732948" y="1409033"/>
          <a:ext cx="2008822" cy="12052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/>
            <a:t>Salesforce</a:t>
          </a:r>
          <a:r>
            <a:rPr lang="fr-FR" sz="1900" kern="1200" dirty="0"/>
            <a:t> pour le Conseil</a:t>
          </a:r>
        </a:p>
      </dsp:txBody>
      <dsp:txXfrm>
        <a:off x="732948" y="1409033"/>
        <a:ext cx="2008822" cy="1205293"/>
      </dsp:txXfrm>
    </dsp:sp>
    <dsp:sp modelId="{06D80369-0E07-48E4-94E5-7AC03A2B7088}">
      <dsp:nvSpPr>
        <dsp:cNvPr id="0" name=""/>
        <dsp:cNvSpPr/>
      </dsp:nvSpPr>
      <dsp:spPr>
        <a:xfrm>
          <a:off x="732948" y="2815209"/>
          <a:ext cx="2008822" cy="12052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/>
            <a:t>Pronote</a:t>
          </a:r>
          <a:r>
            <a:rPr lang="fr-FR" sz="1900" kern="1200" dirty="0"/>
            <a:t> chez les enseignants du secondaire</a:t>
          </a:r>
        </a:p>
      </dsp:txBody>
      <dsp:txXfrm>
        <a:off x="732948" y="2815209"/>
        <a:ext cx="2008822" cy="1205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rgbClr val="40BA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147" y="957428"/>
            <a:ext cx="7315200" cy="3255264"/>
          </a:xfrm>
        </p:spPr>
        <p:txBody>
          <a:bodyPr anchor="b">
            <a:normAutofit/>
          </a:bodyPr>
          <a:lstStyle>
            <a:lvl1pPr algn="l">
              <a:defRPr sz="8000" b="1" spc="-100" baseline="0">
                <a:solidFill>
                  <a:srgbClr val="FBDA3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189" indent="0" algn="ctr">
              <a:buNone/>
              <a:defRPr sz="2200"/>
            </a:lvl2pPr>
            <a:lvl3pPr marL="914377" indent="0" algn="ctr">
              <a:buNone/>
              <a:defRPr sz="2200"/>
            </a:lvl3pPr>
            <a:lvl4pPr marL="1371566" indent="0" algn="ctr">
              <a:buNone/>
              <a:defRPr sz="2000"/>
            </a:lvl4pPr>
            <a:lvl5pPr marL="1828754" indent="0" algn="ctr">
              <a:buNone/>
              <a:defRPr sz="2000"/>
            </a:lvl5pPr>
            <a:lvl6pPr marL="2285943" indent="0" algn="ctr">
              <a:buNone/>
              <a:defRPr sz="2000"/>
            </a:lvl6pPr>
            <a:lvl7pPr marL="2743131" indent="0" algn="ctr">
              <a:buNone/>
              <a:defRPr sz="2000"/>
            </a:lvl7pPr>
            <a:lvl8pPr marL="3200320" indent="0" algn="ctr">
              <a:buNone/>
              <a:defRPr sz="2000"/>
            </a:lvl8pPr>
            <a:lvl9pPr marL="3657509" indent="0" algn="ctr">
              <a:buNone/>
              <a:defRPr sz="20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F5B7827-B898-42CD-AB91-67FFCDE79276}" type="datetime1">
              <a:rPr lang="fr-FR" smtClean="0"/>
              <a:t>13/01/2021</a:t>
            </a:fld>
            <a:endParaRPr lang="fr-FR" dirty="0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0838454A-5269-48F8-817D-02D45377139E}"/>
              </a:ext>
            </a:extLst>
          </p:cNvPr>
          <p:cNvSpPr/>
          <p:nvPr userDrawn="1"/>
        </p:nvSpPr>
        <p:spPr>
          <a:xfrm>
            <a:off x="1234440" y="559282"/>
            <a:ext cx="4645152" cy="275592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86F017D1-27C7-41C7-9412-9C17A30DCAFF}"/>
              </a:ext>
            </a:extLst>
          </p:cNvPr>
          <p:cNvSpPr/>
          <p:nvPr userDrawn="1"/>
        </p:nvSpPr>
        <p:spPr>
          <a:xfrm rot="16200000">
            <a:off x="7682494" y="697078"/>
            <a:ext cx="3240000" cy="324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09E7AB4-7D42-4F78-B9EB-D38E16EBBF3F}"/>
              </a:ext>
            </a:extLst>
          </p:cNvPr>
          <p:cNvSpPr/>
          <p:nvPr userDrawn="1"/>
        </p:nvSpPr>
        <p:spPr>
          <a:xfrm rot="8263978">
            <a:off x="8350914" y="2821468"/>
            <a:ext cx="3240000" cy="3240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2259D69-9E7E-4713-A3F3-784445BF64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622"/>
          <a:stretch/>
        </p:blipFill>
        <p:spPr>
          <a:xfrm>
            <a:off x="7950518" y="1965763"/>
            <a:ext cx="3071805" cy="292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2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02A3581-AA93-4F6F-97AC-E06509C16938}" type="datetime1">
              <a:rPr lang="fr-FR" smtClean="0"/>
              <a:t>13/01/2021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19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5F1B0FB-47F8-40EF-8257-C5DE344D3687}" type="datetime1">
              <a:rPr lang="fr-FR" smtClean="0"/>
              <a:t>13/01/2021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498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BDA3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2B282-837F-4DA2-8B18-1585ED63D6A4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81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4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6CE3969-F21A-42F5-A867-5FB1D12BA28F}" type="datetime1">
              <a:rPr lang="fr-FR" smtClean="0"/>
              <a:t>13/01/2021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2CE930-AFAC-456B-9626-FE1F332F63DB}"/>
              </a:ext>
            </a:extLst>
          </p:cNvPr>
          <p:cNvSpPr/>
          <p:nvPr userDrawn="1"/>
        </p:nvSpPr>
        <p:spPr>
          <a:xfrm rot="16200000">
            <a:off x="7223112" y="-720000"/>
            <a:ext cx="3240000" cy="4680000"/>
          </a:xfrm>
          <a:prstGeom prst="rect">
            <a:avLst/>
          </a:prstGeom>
          <a:solidFill>
            <a:srgbClr val="FBD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5556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33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  <a:solidFill>
            <a:srgbClr val="FBDA32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8"/>
            <a:ext cx="3474720" cy="813171"/>
          </a:xfrm>
          <a:solidFill>
            <a:srgbClr val="40BAD2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B8476F4-EB82-48BA-A6A0-FDF99433F1DF}" type="datetime1">
              <a:rPr lang="fr-FR" smtClean="0"/>
              <a:t>13/01/2021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8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DAE38DC-87FB-4314-880C-563E7B475F96}" type="datetime1">
              <a:rPr lang="fr-FR" smtClean="0"/>
              <a:t>13/01/2021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86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7809FD76-F440-4B8A-97FF-DEAB132BB9D3}" type="datetime1">
              <a:rPr lang="fr-FR" smtClean="0"/>
              <a:t>13/01/2021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61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A5AF70D-F11C-429D-85C4-968EADAF0F74}" type="datetime1">
              <a:rPr lang="fr-FR" smtClean="0"/>
              <a:t>13/01/2021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13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5" y="767419"/>
            <a:ext cx="8115231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262465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C45EED5-0D9D-4FA4-9229-7B5989891D58}" type="datetime1">
              <a:rPr lang="fr-FR" smtClean="0"/>
              <a:t>13/01/2021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2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33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758952"/>
            <a:ext cx="3240000" cy="46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260" y="798360"/>
            <a:ext cx="2947483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fr-FR" sz="3600" b="0" i="0" u="none" strike="noStrike" kern="1200" cap="none" spc="-6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2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/>
            <a:r>
              <a:rPr lang="fr-FR" dirty="0"/>
              <a:t>GIAA </a:t>
            </a:r>
            <a:r>
              <a:rPr lang="fr-FR" dirty="0" err="1"/>
              <a:t>apiDV</a:t>
            </a:r>
            <a:r>
              <a:rPr lang="fr-FR" dirty="0"/>
              <a:t> – Agissons pour nos réussites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7" y="6356352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C4C79ED-A94F-4164-A24D-30C23385B4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63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 spc="-60" baseline="0">
          <a:solidFill>
            <a:srgbClr val="FBDA32"/>
          </a:solidFill>
          <a:latin typeface="+mj-lt"/>
          <a:ea typeface="+mj-ea"/>
          <a:cs typeface="+mj-cs"/>
        </a:defRPr>
      </a:lvl1pPr>
    </p:titleStyle>
    <p:bodyStyle>
      <a:lvl1pPr marL="182875" indent="-182875" algn="l" defTabSz="914377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783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971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160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349" indent="-182875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251"/>
        </a:spcBef>
        <a:spcAft>
          <a:spcPts val="251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482F3-9D37-4717-8F35-3A0D390D3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Résultat  enquête télétravail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B002DA-DAB5-4CF6-B122-B6F08E9A64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Enquête réalisée d’avril à juin 2020 par le Club Emploi</a:t>
            </a:r>
          </a:p>
        </p:txBody>
      </p:sp>
    </p:spTree>
    <p:extLst>
      <p:ext uri="{BB962C8B-B14F-4D97-AF65-F5344CB8AC3E}">
        <p14:creationId xmlns:p14="http://schemas.microsoft.com/office/powerpoint/2010/main" val="166205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4634C78-E107-4295-A7DE-737D5CB1A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mails</a:t>
            </a:r>
            <a:br>
              <a:rPr lang="fr-FR" dirty="0"/>
            </a:br>
            <a:r>
              <a:rPr lang="fr-FR" dirty="0"/>
              <a:t>La </a:t>
            </a:r>
            <a:r>
              <a:rPr lang="fr-FR" dirty="0" err="1"/>
              <a:t>visio</a:t>
            </a:r>
            <a:br>
              <a:rPr lang="fr-FR" dirty="0"/>
            </a:br>
            <a:r>
              <a:rPr lang="fr-FR" dirty="0"/>
              <a:t>La bureautique</a:t>
            </a:r>
            <a:br>
              <a:rPr lang="fr-FR" dirty="0"/>
            </a:br>
            <a:r>
              <a:rPr lang="fr-FR" dirty="0"/>
              <a:t>  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94BF279-2C2C-4A20-92D8-FBA273CD82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Microsoft Leader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45009FBA-A256-4424-AAE6-158F5DBD40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Que cela soit pour la bureautique, la visioconférence ou les mails, </a:t>
            </a:r>
            <a:r>
              <a:rPr lang="fr-FR" dirty="0">
                <a:solidFill>
                  <a:srgbClr val="40BAD2"/>
                </a:solidFill>
              </a:rPr>
              <a:t>Microsoft est le plus utilisé. </a:t>
            </a:r>
          </a:p>
          <a:p>
            <a:r>
              <a:rPr lang="fr-FR" dirty="0"/>
              <a:t>En moyenne, les sondés donnent une meilleure note d’accessibilité aux logiciels de Microsoft</a:t>
            </a:r>
          </a:p>
          <a:p>
            <a:r>
              <a:rPr lang="fr-FR" dirty="0">
                <a:solidFill>
                  <a:srgbClr val="40BAD2"/>
                </a:solidFill>
              </a:rPr>
              <a:t>Zoom est un concurrent sérieux </a:t>
            </a:r>
            <a:r>
              <a:rPr lang="fr-FR" dirty="0"/>
              <a:t>avec des notes d’accessibilité supérieures aux autres logiciels de visioconférence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139AF35-3F67-447B-9DEC-E83ACBCEF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/>
              <a:t>Des perfectionnements possibles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7D2624-4C95-472C-B812-848CE3F147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Parmi les utilisateurs de pack Office, </a:t>
            </a:r>
            <a:r>
              <a:rPr lang="fr-FR" dirty="0">
                <a:solidFill>
                  <a:srgbClr val="40BAD2"/>
                </a:solidFill>
              </a:rPr>
              <a:t>15% sont gênés par l’arrivée du ruban </a:t>
            </a:r>
            <a:r>
              <a:rPr lang="fr-FR" dirty="0"/>
              <a:t>et l’ont relevé de manière spontanée. </a:t>
            </a:r>
          </a:p>
          <a:p>
            <a:r>
              <a:rPr lang="fr-FR" dirty="0"/>
              <a:t>Certains utilisateurs recommandent d’utiliser le </a:t>
            </a:r>
            <a:r>
              <a:rPr lang="fr-FR" dirty="0">
                <a:solidFill>
                  <a:srgbClr val="40BAD2"/>
                </a:solidFill>
              </a:rPr>
              <a:t>format HTML </a:t>
            </a:r>
            <a:r>
              <a:rPr lang="fr-FR" dirty="0"/>
              <a:t>pour les clients mails.</a:t>
            </a:r>
            <a:endParaRPr lang="fr-FR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35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9D73BD5-D013-4D22-8482-F8294B80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Notes moyenne par type d’outils</a:t>
            </a:r>
          </a:p>
        </p:txBody>
      </p:sp>
      <p:graphicFrame>
        <p:nvGraphicFramePr>
          <p:cNvPr id="10" name="Espace réservé du contenu 9">
            <a:extLst>
              <a:ext uri="{FF2B5EF4-FFF2-40B4-BE49-F238E27FC236}">
                <a16:creationId xmlns:a16="http://schemas.microsoft.com/office/drawing/2014/main" id="{91F05170-AF63-41ED-B59F-55F94E5A234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8609192"/>
              </p:ext>
            </p:extLst>
          </p:nvPr>
        </p:nvGraphicFramePr>
        <p:xfrm>
          <a:off x="3867150" y="868363"/>
          <a:ext cx="3475038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0903E2DB-D86A-4914-BCC5-5FA6F6F312C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Les outils numériques spécifiques à la profession sont </a:t>
            </a:r>
            <a:r>
              <a:rPr lang="fr-FR" dirty="0">
                <a:solidFill>
                  <a:srgbClr val="40BAD2"/>
                </a:solidFill>
              </a:rPr>
              <a:t>significativement moins accessibles </a:t>
            </a:r>
            <a:r>
              <a:rPr lang="fr-FR" dirty="0"/>
              <a:t>que les logiciels « grand public ».</a:t>
            </a:r>
          </a:p>
        </p:txBody>
      </p:sp>
    </p:spTree>
    <p:extLst>
      <p:ext uri="{BB962C8B-B14F-4D97-AF65-F5344CB8AC3E}">
        <p14:creationId xmlns:p14="http://schemas.microsoft.com/office/powerpoint/2010/main" val="399318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C024F0-0128-42FE-BBA8-2968E848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outils numériques spécifiques à l’employeur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184A617-42E5-4F97-A99C-7DBEF0576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Des situations contrastées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13063-06BD-4E74-AAF1-F9473B9C95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/>
              <a:t>Tous les secteurs d’activité n’utilisent pas des outils spécifiques. </a:t>
            </a:r>
          </a:p>
          <a:p>
            <a:r>
              <a:rPr lang="fr-FR" dirty="0"/>
              <a:t>40% des sondés travaillent dans le secteur public ou parapublic dont les outils sont considérés comme peu accessibles avec une </a:t>
            </a:r>
            <a:r>
              <a:rPr lang="fr-FR" dirty="0">
                <a:solidFill>
                  <a:srgbClr val="40BAD2"/>
                </a:solidFill>
              </a:rPr>
              <a:t>note moyenne de 2 sur 5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3667712-A172-4D8F-925E-9632091B6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L’accessibilité des logiciels métiers est mal notée , notamment :</a:t>
            </a: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E05753B8-96FC-4B9C-9BD7-F030BEDD0AB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7546680"/>
              </p:ext>
            </p:extLst>
          </p:nvPr>
        </p:nvGraphicFramePr>
        <p:xfrm>
          <a:off x="7818463" y="1930936"/>
          <a:ext cx="347472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265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D81AA-6F6A-47C6-A112-2218B0012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L’âge et l’accessibilité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57DEFC-F840-4BE4-8753-1C7FABCF7A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Comme l’indique le graphique ci-contre</a:t>
            </a:r>
            <a:r>
              <a:rPr lang="fr-FR" dirty="0">
                <a:solidFill>
                  <a:schemeClr val="tx1"/>
                </a:solidFill>
              </a:rPr>
              <a:t>,</a:t>
            </a:r>
            <a:r>
              <a:rPr lang="fr-FR" dirty="0">
                <a:solidFill>
                  <a:srgbClr val="40BAD2"/>
                </a:solidFill>
              </a:rPr>
              <a:t> l’âge intervient peu </a:t>
            </a:r>
            <a:r>
              <a:rPr lang="fr-FR" dirty="0"/>
              <a:t>dans la perception de l’accessibilité des outils numériques</a:t>
            </a:r>
          </a:p>
          <a:p>
            <a:endParaRPr lang="fr-FR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CEAFA094-5771-4080-B73D-79451D92EDB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85504754"/>
              </p:ext>
            </p:extLst>
          </p:nvPr>
        </p:nvGraphicFramePr>
        <p:xfrm>
          <a:off x="7818438" y="868363"/>
          <a:ext cx="3475037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6742290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Personnalisé 3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FC619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17FFA047DB2439CED1745F8E096B0" ma:contentTypeVersion="7" ma:contentTypeDescription="Crée un document." ma:contentTypeScope="" ma:versionID="d63d51994a225d21a30d15df126b74aa">
  <xsd:schema xmlns:xsd="http://www.w3.org/2001/XMLSchema" xmlns:xs="http://www.w3.org/2001/XMLSchema" xmlns:p="http://schemas.microsoft.com/office/2006/metadata/properties" xmlns:ns3="56a47ea3-ae25-42c8-8ce5-42f02d6f3c95" xmlns:ns4="362e0cbe-673a-4e47-8c5b-1b6ec0181c2f" targetNamespace="http://schemas.microsoft.com/office/2006/metadata/properties" ma:root="true" ma:fieldsID="e89cc1ce59778e1b052218c675e71ac3" ns3:_="" ns4:_="">
    <xsd:import namespace="56a47ea3-ae25-42c8-8ce5-42f02d6f3c95"/>
    <xsd:import namespace="362e0cbe-673a-4e47-8c5b-1b6ec0181c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47ea3-ae25-42c8-8ce5-42f02d6f3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2e0cbe-673a-4e47-8c5b-1b6ec0181c2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E7F218-6982-4C72-BA0A-CEF32ABC05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a47ea3-ae25-42c8-8ce5-42f02d6f3c95"/>
    <ds:schemaRef ds:uri="362e0cbe-673a-4e47-8c5b-1b6ec0181c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53B431-FABA-4E0F-8C68-B242EBD06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4AE176-414C-48A5-9160-248E75C7055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62e0cbe-673a-4e47-8c5b-1b6ec0181c2f"/>
    <ds:schemaRef ds:uri="http://purl.org/dc/elements/1.1/"/>
    <ds:schemaRef ds:uri="http://schemas.microsoft.com/office/2006/metadata/properties"/>
    <ds:schemaRef ds:uri="56a47ea3-ae25-42c8-8ce5-42f02d6f3c9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236</Words>
  <Application>Microsoft Office PowerPoint</Application>
  <PresentationFormat>Grand écran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Corbel</vt:lpstr>
      <vt:lpstr>Wingdings 2</vt:lpstr>
      <vt:lpstr>Cadre</vt:lpstr>
      <vt:lpstr>Résultat  enquête télétravail</vt:lpstr>
      <vt:lpstr>Les mails La visio La bureautique   </vt:lpstr>
      <vt:lpstr>Notes moyenne par type d’outils</vt:lpstr>
      <vt:lpstr>Les outils numériques spécifiques à l’employeur</vt:lpstr>
      <vt:lpstr>L’âge et l’accessibilité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Killian .</dc:creator>
  <cp:lastModifiedBy>Anne Chouzenoux</cp:lastModifiedBy>
  <cp:revision>7</cp:revision>
  <dcterms:created xsi:type="dcterms:W3CDTF">2020-11-03T15:32:33Z</dcterms:created>
  <dcterms:modified xsi:type="dcterms:W3CDTF">2021-01-13T15:16:00Z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0x010100A9A17FFA047DB2439CED1745F8E096B0</vt:lpwstr>
  </property>
</Properties>
</file>