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Ex1.xml" ContentType="application/vnd.ms-office.chartex+xml"/>
  <Override PartName="/ppt/charts/style2.xml" ContentType="application/vnd.ms-office.chartstyle+xml"/>
  <Override PartName="/ppt/charts/colors2.xml" ContentType="application/vnd.ms-office.chartcolorstyle+xml"/>
  <Override PartName="/ppt/charts/chart2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3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omments/comment1.xml" ContentType="application/vnd.openxmlformats-officedocument.presentationml.comments+xml"/>
  <Override PartName="/ppt/charts/chart4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5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6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7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8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charts/chart9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charts/chart10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ppt/charts/chart11.xml" ContentType="application/vnd.openxmlformats-officedocument.drawingml.chart+xml"/>
  <Override PartName="/ppt/charts/style12.xml" ContentType="application/vnd.ms-office.chartstyle+xml"/>
  <Override PartName="/ppt/charts/colors1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72" r:id="rId1"/>
  </p:sldMasterIdLst>
  <p:notesMasterIdLst>
    <p:notesMasterId r:id="rId2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9" r:id="rId17"/>
    <p:sldId id="271" r:id="rId18"/>
    <p:sldId id="272" r:id="rId19"/>
    <p:sldId id="274" r:id="rId20"/>
    <p:sldId id="280" r:id="rId21"/>
    <p:sldId id="282" r:id="rId22"/>
    <p:sldId id="281" r:id="rId23"/>
    <p:sldId id="283" r:id="rId24"/>
    <p:sldId id="275" r:id="rId25"/>
    <p:sldId id="277" r:id="rId26"/>
  </p:sldIdLst>
  <p:sldSz cx="12192000" cy="6858000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ection par défaut" id="{2C0C66CC-2FDD-4666-B0E4-7716FE0AB23D}">
          <p14:sldIdLst>
            <p14:sldId id="256"/>
            <p14:sldId id="257"/>
            <p14:sldId id="258"/>
          </p14:sldIdLst>
        </p14:section>
        <p14:section name="Les logiciels de bureautique" id="{AA434F1D-B274-4737-A335-281DE7E50CF2}">
          <p14:sldIdLst>
            <p14:sldId id="259"/>
            <p14:sldId id="260"/>
            <p14:sldId id="261"/>
            <p14:sldId id="262"/>
          </p14:sldIdLst>
        </p14:section>
        <p14:section name="Les logiciels de client mail" id="{625612BC-05EA-4E59-B7D3-5A70D78D5140}">
          <p14:sldIdLst>
            <p14:sldId id="263"/>
            <p14:sldId id="264"/>
            <p14:sldId id="265"/>
            <p14:sldId id="266"/>
          </p14:sldIdLst>
        </p14:section>
        <p14:section name="Les visioconférence" id="{CAFBBDFB-331C-4441-B262-D41E51AAC36E}">
          <p14:sldIdLst>
            <p14:sldId id="267"/>
            <p14:sldId id="268"/>
            <p14:sldId id="269"/>
            <p14:sldId id="270"/>
          </p14:sldIdLst>
        </p14:section>
        <p14:section name="Mis en place par l'employeur" id="{50A577E8-4C1C-4B7F-A012-89970E63C9FE}">
          <p14:sldIdLst>
            <p14:sldId id="279"/>
            <p14:sldId id="271"/>
            <p14:sldId id="272"/>
          </p14:sldIdLst>
        </p14:section>
        <p14:section name="Comparison" id="{E2F672F4-1D4C-4F29-BC0B-B0A5AB14C003}">
          <p14:sldIdLst>
            <p14:sldId id="274"/>
            <p14:sldId id="280"/>
            <p14:sldId id="282"/>
            <p14:sldId id="281"/>
            <p14:sldId id="283"/>
            <p14:sldId id="275"/>
            <p14:sldId id="277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illian ." initials="K." lastIdx="1" clrIdx="0">
    <p:extLst>
      <p:ext uri="{19B8F6BF-5375-455C-9EA6-DF929625EA0E}">
        <p15:presenceInfo xmlns:p15="http://schemas.microsoft.com/office/powerpoint/2012/main" userId="b0deb34d82acb6e8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BDA32"/>
    <a:srgbClr val="40BAD2"/>
    <a:srgbClr val="FBE1D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25" autoAdjust="0"/>
    <p:restoredTop sz="94660"/>
  </p:normalViewPr>
  <p:slideViewPr>
    <p:cSldViewPr snapToGrid="0">
      <p:cViewPr varScale="1">
        <p:scale>
          <a:sx n="75" d="100"/>
          <a:sy n="75" d="100"/>
        </p:scale>
        <p:origin x="66" y="4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0.xlsx"/><Relationship Id="rId2" Type="http://schemas.microsoft.com/office/2011/relationships/chartColorStyle" Target="colors11.xml"/><Relationship Id="rId1" Type="http://schemas.microsoft.com/office/2011/relationships/chartStyle" Target="style11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1.xlsx"/><Relationship Id="rId2" Type="http://schemas.microsoft.com/office/2011/relationships/chartColorStyle" Target="colors12.xml"/><Relationship Id="rId1" Type="http://schemas.microsoft.com/office/2011/relationships/chartStyle" Target="style12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7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8.xlsx"/><Relationship Id="rId2" Type="http://schemas.microsoft.com/office/2011/relationships/chartColorStyle" Target="colors9.xml"/><Relationship Id="rId1" Type="http://schemas.microsoft.com/office/2011/relationships/chartStyle" Target="style9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9.xlsx"/><Relationship Id="rId2" Type="http://schemas.microsoft.com/office/2011/relationships/chartColorStyle" Target="colors10.xml"/><Relationship Id="rId1" Type="http://schemas.microsoft.com/office/2011/relationships/chartStyle" Target="style10.xml"/></Relationships>
</file>

<file path=ppt/charts/_rels/chartEx1.xml.rels><?xml version="1.0" encoding="UTF-8" standalone="yes"?>
<Relationships xmlns="http://schemas.openxmlformats.org/package/2006/relationships"><Relationship Id="rId3" Type="http://schemas.microsoft.com/office/2011/relationships/chartColorStyle" Target="colors2.xml"/><Relationship Id="rId2" Type="http://schemas.microsoft.com/office/2011/relationships/chartStyle" Target="style2.xml"/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fr-FR" dirty="0"/>
              <a:t>Répartition de l’âge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doughnutChart>
        <c:varyColors val="1"/>
        <c:ser>
          <c:idx val="0"/>
          <c:order val="0"/>
          <c:tx>
            <c:strRef>
              <c:f>Feuil1!$B$1</c:f>
              <c:strCache>
                <c:ptCount val="1"/>
                <c:pt idx="0">
                  <c:v>nombre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75BF-4F4C-B611-FD5138DD4B7D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75BF-4F4C-B611-FD5138DD4B7D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5-75BF-4F4C-B611-FD5138DD4B7D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7-75BF-4F4C-B611-FD5138DD4B7D}"/>
              </c:ext>
            </c:extLst>
          </c:dPt>
          <c:dLbls>
            <c:spPr>
              <a:solidFill>
                <a:srgbClr val="FFFFFF"/>
              </a:solidFill>
              <a:ln>
                <a:solidFill>
                  <a:srgbClr val="000000">
                    <a:lumMod val="25000"/>
                    <a:lumOff val="75000"/>
                  </a:srgb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fr-FR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Feuil1!$A$2:$A$5</c:f>
              <c:strCache>
                <c:ptCount val="4"/>
                <c:pt idx="0">
                  <c:v>20 - 29</c:v>
                </c:pt>
                <c:pt idx="1">
                  <c:v>30 - 40 ans</c:v>
                </c:pt>
                <c:pt idx="2">
                  <c:v>40 - 49 ans</c:v>
                </c:pt>
                <c:pt idx="3">
                  <c:v>50 ans et plus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9</c:v>
                </c:pt>
                <c:pt idx="1">
                  <c:v>16</c:v>
                </c:pt>
                <c:pt idx="2">
                  <c:v>13</c:v>
                </c:pt>
                <c:pt idx="3">
                  <c:v>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8D9-4FB8-8EB0-C4483F9A775C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0"/>
        </c:dLbls>
        <c:firstSliceAng val="0"/>
        <c:holeSize val="50"/>
      </c:doughnutChart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Note moyene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Feuil1!$A$2:$A$5</c:f>
              <c:strCache>
                <c:ptCount val="4"/>
                <c:pt idx="0">
                  <c:v>Logiciel de bureautique</c:v>
                </c:pt>
                <c:pt idx="1">
                  <c:v>Logiciel de client mail</c:v>
                </c:pt>
                <c:pt idx="2">
                  <c:v>Logiciel de visioconférence</c:v>
                </c:pt>
                <c:pt idx="3">
                  <c:v>Outils numériques spécifiques à la profession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3.5413253012048194</c:v>
                </c:pt>
                <c:pt idx="1">
                  <c:v>3.7617894736842108</c:v>
                </c:pt>
                <c:pt idx="2">
                  <c:v>3.3478787878787872</c:v>
                </c:pt>
                <c:pt idx="3">
                  <c:v>2.4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23A-4983-AE07-D85BDC8BBA3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1474863823"/>
        <c:axId val="1481189455"/>
        <c:extLst>
          <c:ext xmlns:c15="http://schemas.microsoft.com/office/drawing/2012/chart" uri="{02D57815-91ED-43cb-92C2-25804820EDAC}">
            <c15:filteredBarSeries>
              <c15:ser>
                <c:idx val="1"/>
                <c:order val="1"/>
                <c:tx>
                  <c:strRef>
                    <c:extLst>
                      <c:ext uri="{02D57815-91ED-43cb-92C2-25804820EDAC}">
                        <c15:formulaRef>
                          <c15:sqref>Feuil1!$C$1</c15:sqref>
                        </c15:formulaRef>
                      </c:ext>
                    </c:extLst>
                    <c:strCache>
                      <c:ptCount val="1"/>
                      <c:pt idx="0">
                        <c:v>Colonne1</c:v>
                      </c:pt>
                    </c:strCache>
                  </c:strRef>
                </c:tx>
                <c:spPr>
                  <a:solidFill>
                    <a:schemeClr val="accent2"/>
                  </a:solidFill>
                  <a:ln>
                    <a:noFill/>
                  </a:ln>
                  <a:effectLst/>
                </c:spPr>
                <c:invertIfNegative val="0"/>
                <c:cat>
                  <c:strRef>
                    <c:extLst>
                      <c:ext uri="{02D57815-91ED-43cb-92C2-25804820EDAC}">
                        <c15:formulaRef>
                          <c15:sqref>Feuil1!$A$2:$A$5</c15:sqref>
                        </c15:formulaRef>
                      </c:ext>
                    </c:extLst>
                    <c:strCache>
                      <c:ptCount val="4"/>
                      <c:pt idx="0">
                        <c:v>Logiciel de bureautique</c:v>
                      </c:pt>
                      <c:pt idx="1">
                        <c:v>Logiciel de client mail</c:v>
                      </c:pt>
                      <c:pt idx="2">
                        <c:v>Logiciel de visioconférence</c:v>
                      </c:pt>
                      <c:pt idx="3">
                        <c:v>Outils numériques spécifiques à la profession</c:v>
                      </c:pt>
                    </c:strCache>
                  </c:strRef>
                </c:cat>
                <c:val>
                  <c:numRef>
                    <c:extLst>
                      <c:ext uri="{02D57815-91ED-43cb-92C2-25804820EDAC}">
                        <c15:formulaRef>
                          <c15:sqref>Feuil1!$C$2:$C$5</c15:sqref>
                        </c15:formulaRef>
                      </c:ext>
                    </c:extLst>
                    <c:numCache>
                      <c:formatCode>General</c:formatCode>
                      <c:ptCount val="4"/>
                      <c:pt idx="0">
                        <c:v>7.0826506024096387</c:v>
                      </c:pt>
                      <c:pt idx="1">
                        <c:v>7.5235789473684216</c:v>
                      </c:pt>
                      <c:pt idx="2">
                        <c:v>6.6957575757575745</c:v>
                      </c:pt>
                      <c:pt idx="3">
                        <c:v>4.8</c:v>
                      </c:pt>
                    </c:numCache>
                  </c:numRef>
                </c:val>
                <c:extLst>
                  <c:ext xmlns:c16="http://schemas.microsoft.com/office/drawing/2014/chart" uri="{C3380CC4-5D6E-409C-BE32-E72D297353CC}">
                    <c16:uniqueId val="{00000004-323A-4983-AE07-D85BDC8BBA38}"/>
                  </c:ext>
                </c:extLst>
              </c15:ser>
            </c15:filteredBarSeries>
            <c15:filteredBarSeries>
              <c15:ser>
                <c:idx val="2"/>
                <c:order val="2"/>
                <c:tx>
                  <c:str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Feuil1!$D$1</c15:sqref>
                        </c15:formulaRef>
                      </c:ext>
                    </c:extLst>
                    <c:strCache>
                      <c:ptCount val="1"/>
                      <c:pt idx="0">
                        <c:v>Colonne2</c:v>
                      </c:pt>
                    </c:strCache>
                  </c:strRef>
                </c:tx>
                <c:spPr>
                  <a:solidFill>
                    <a:schemeClr val="accent3"/>
                  </a:solidFill>
                  <a:ln>
                    <a:noFill/>
                  </a:ln>
                  <a:effectLst/>
                </c:spPr>
                <c:invertIfNegative val="0"/>
                <c:cat>
                  <c:str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Feuil1!$A$2:$A$5</c15:sqref>
                        </c15:formulaRef>
                      </c:ext>
                    </c:extLst>
                    <c:strCache>
                      <c:ptCount val="4"/>
                      <c:pt idx="0">
                        <c:v>Logiciel de bureautique</c:v>
                      </c:pt>
                      <c:pt idx="1">
                        <c:v>Logiciel de client mail</c:v>
                      </c:pt>
                      <c:pt idx="2">
                        <c:v>Logiciel de visioconférence</c:v>
                      </c:pt>
                      <c:pt idx="3">
                        <c:v>Outils numériques spécifiques à la profession</c:v>
                      </c:pt>
                    </c:strCache>
                  </c:strRef>
                </c:cat>
                <c:val>
                  <c:num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Feuil1!$D$2:$D$5</c15:sqref>
                        </c15:formulaRef>
                      </c:ext>
                    </c:extLst>
                    <c:numCache>
                      <c:formatCode>General</c:formatCode>
                      <c:ptCount val="4"/>
                      <c:pt idx="0">
                        <c:v>70.826506024096389</c:v>
                      </c:pt>
                      <c:pt idx="1">
                        <c:v>75.235789473684221</c:v>
                      </c:pt>
                      <c:pt idx="2">
                        <c:v>66.957575757575739</c:v>
                      </c:pt>
                      <c:pt idx="3">
                        <c:v>48</c:v>
                      </c:pt>
                    </c:numCache>
                  </c:numRef>
                </c:val>
                <c:extLst xmlns:c15="http://schemas.microsoft.com/office/drawing/2012/chart">
                  <c:ext xmlns:c16="http://schemas.microsoft.com/office/drawing/2014/chart" uri="{C3380CC4-5D6E-409C-BE32-E72D297353CC}">
                    <c16:uniqueId val="{00000005-323A-4983-AE07-D85BDC8BBA38}"/>
                  </c:ext>
                </c:extLst>
              </c15:ser>
            </c15:filteredBarSeries>
          </c:ext>
        </c:extLst>
      </c:barChart>
      <c:catAx>
        <c:axId val="1474863823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481189455"/>
        <c:crosses val="autoZero"/>
        <c:auto val="1"/>
        <c:lblAlgn val="ctr"/>
        <c:lblOffset val="100"/>
        <c:noMultiLvlLbl val="0"/>
      </c:catAx>
      <c:valAx>
        <c:axId val="1481189455"/>
        <c:scaling>
          <c:orientation val="minMax"/>
          <c:max val="5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474863823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Note </a:t>
            </a:r>
            <a:r>
              <a:rPr lang="en-US" dirty="0" err="1"/>
              <a:t>moyenne</a:t>
            </a:r>
            <a:r>
              <a:rPr lang="en-US" dirty="0"/>
              <a:t> </a:t>
            </a:r>
            <a:r>
              <a:rPr lang="en-US" dirty="0" err="1"/>
              <a:t>d'accessibilité</a:t>
            </a:r>
            <a:r>
              <a:rPr lang="en-US" dirty="0"/>
              <a:t> sur 5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Note moyenne d'accessibilité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Feuil1!$A$2:$A$6</c:f>
              <c:strCache>
                <c:ptCount val="5"/>
                <c:pt idx="0">
                  <c:v>Tout âge confondu</c:v>
                </c:pt>
                <c:pt idx="1">
                  <c:v>20-29 ans</c:v>
                </c:pt>
                <c:pt idx="2">
                  <c:v>30-40 ans</c:v>
                </c:pt>
                <c:pt idx="3">
                  <c:v>40-49 ans</c:v>
                </c:pt>
                <c:pt idx="4">
                  <c:v>Plus de 50 ans</c:v>
                </c:pt>
              </c:strCache>
            </c:strRef>
          </c:cat>
          <c:val>
            <c:numRef>
              <c:f>Feuil1!$B$2:$B$6</c:f>
              <c:numCache>
                <c:formatCode>General</c:formatCode>
                <c:ptCount val="5"/>
                <c:pt idx="0">
                  <c:v>3.4114583330000001</c:v>
                </c:pt>
                <c:pt idx="1">
                  <c:v>3.71</c:v>
                </c:pt>
                <c:pt idx="2">
                  <c:v>3.5161290300000001</c:v>
                </c:pt>
                <c:pt idx="3">
                  <c:v>3.33</c:v>
                </c:pt>
                <c:pt idx="4">
                  <c:v>3.27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EC8-4366-824C-7CE11AF1F24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08683008"/>
        <c:axId val="408682024"/>
      </c:barChart>
      <c:catAx>
        <c:axId val="40868300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408682024"/>
        <c:crosses val="autoZero"/>
        <c:auto val="1"/>
        <c:lblAlgn val="ctr"/>
        <c:lblOffset val="100"/>
        <c:noMultiLvlLbl val="0"/>
      </c:catAx>
      <c:valAx>
        <c:axId val="408682024"/>
        <c:scaling>
          <c:orientation val="minMax"/>
          <c:max val="5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408683008"/>
        <c:crossesAt val="1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915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Suite </a:t>
            </a:r>
            <a:r>
              <a:rPr lang="en-US" dirty="0" err="1"/>
              <a:t>bureautique</a:t>
            </a:r>
            <a:r>
              <a:rPr lang="en-US" dirty="0"/>
              <a:t> </a:t>
            </a:r>
            <a:r>
              <a:rPr lang="en-US" dirty="0" err="1"/>
              <a:t>utilisée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915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doughnutChart>
        <c:varyColors val="1"/>
        <c:ser>
          <c:idx val="0"/>
          <c:order val="0"/>
          <c:tx>
            <c:strRef>
              <c:f>Feuil1!$B$1</c:f>
              <c:strCache>
                <c:ptCount val="1"/>
                <c:pt idx="0">
                  <c:v>Nombre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4316-4210-A9EC-E2DD9C67DDD6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4316-4210-A9EC-E2DD9C67DDD6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4316-4210-A9EC-E2DD9C67DDD6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4316-4210-A9EC-E2DD9C67DDD6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4316-4210-A9EC-E2DD9C67DDD6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B-4316-4210-A9EC-E2DD9C67DDD6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fr-FR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Feuil1!$A$2:$A$7</c:f>
              <c:strCache>
                <c:ptCount val="6"/>
                <c:pt idx="0">
                  <c:v>Suite Office</c:v>
                </c:pt>
                <c:pt idx="1">
                  <c:v>Open Office</c:v>
                </c:pt>
                <c:pt idx="2">
                  <c:v>Gsuite</c:v>
                </c:pt>
                <c:pt idx="3">
                  <c:v>Libre Office</c:v>
                </c:pt>
                <c:pt idx="4">
                  <c:v>Suite Apple</c:v>
                </c:pt>
                <c:pt idx="5">
                  <c:v>Teamviewer</c:v>
                </c:pt>
              </c:strCache>
            </c:strRef>
          </c:cat>
          <c:val>
            <c:numRef>
              <c:f>Feuil1!$B$2:$B$7</c:f>
              <c:numCache>
                <c:formatCode>General</c:formatCode>
                <c:ptCount val="6"/>
                <c:pt idx="0">
                  <c:v>59</c:v>
                </c:pt>
                <c:pt idx="1">
                  <c:v>14</c:v>
                </c:pt>
                <c:pt idx="2">
                  <c:v>3</c:v>
                </c:pt>
                <c:pt idx="3">
                  <c:v>3</c:v>
                </c:pt>
                <c:pt idx="4">
                  <c:v>3</c:v>
                </c:pt>
                <c:pt idx="5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6CE-4EAC-AB85-4BED9B0513F0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  <c:holeSize val="50"/>
      </c:doughnutChart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lang="en-US" sz="2234" b="0" i="0" u="none" strike="noStrike" kern="1200" spc="0" baseline="0">
                <a:solidFill>
                  <a:srgbClr val="000000">
                    <a:lumMod val="65000"/>
                    <a:lumOff val="35000"/>
                  </a:srgb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Note </a:t>
            </a:r>
            <a:r>
              <a:rPr lang="en-US" dirty="0" err="1"/>
              <a:t>moyenne</a:t>
            </a:r>
            <a:r>
              <a:rPr lang="en-US" dirty="0"/>
              <a:t> </a:t>
            </a:r>
            <a:r>
              <a:rPr lang="en-US" dirty="0" err="1"/>
              <a:t>d’accessibilité</a:t>
            </a:r>
            <a:r>
              <a:rPr lang="en-US" dirty="0"/>
              <a:t> sur 5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lang="en-US" sz="2234" b="0" i="0" u="none" strike="noStrike" kern="1200" spc="0" baseline="0">
              <a:solidFill>
                <a:srgbClr val="000000">
                  <a:lumMod val="65000"/>
                  <a:lumOff val="35000"/>
                </a:srgb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Feuil1!$A$2:$A$7</c:f>
              <c:strCache>
                <c:ptCount val="5"/>
                <c:pt idx="0">
                  <c:v>Suite Apple</c:v>
                </c:pt>
                <c:pt idx="1">
                  <c:v>Suite Office</c:v>
                </c:pt>
                <c:pt idx="2">
                  <c:v>Gsuite</c:v>
                </c:pt>
                <c:pt idx="3">
                  <c:v>Open Office</c:v>
                </c:pt>
                <c:pt idx="4">
                  <c:v>Libre Office</c:v>
                </c:pt>
              </c:strCache>
            </c:strRef>
          </c:cat>
          <c:val>
            <c:numRef>
              <c:f>Feuil1!$B$2:$B$7</c:f>
              <c:numCache>
                <c:formatCode>General</c:formatCode>
                <c:ptCount val="5"/>
                <c:pt idx="0">
                  <c:v>4.33</c:v>
                </c:pt>
                <c:pt idx="1">
                  <c:v>3.72</c:v>
                </c:pt>
                <c:pt idx="2">
                  <c:v>3.66</c:v>
                </c:pt>
                <c:pt idx="3">
                  <c:v>3.07</c:v>
                </c:pt>
                <c:pt idx="4">
                  <c:v>2.5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04F-49E5-ABEE-A1DC988E6C2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1477248191"/>
        <c:axId val="1479747551"/>
      </c:barChart>
      <c:catAx>
        <c:axId val="1477248191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en-US" sz="1862" b="0" i="0" u="none" strike="noStrike" kern="1200" spc="0" baseline="0">
                <a:solidFill>
                  <a:srgbClr val="000000">
                    <a:lumMod val="65000"/>
                    <a:lumOff val="35000"/>
                  </a:srgb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479747551"/>
        <c:crosses val="autoZero"/>
        <c:auto val="1"/>
        <c:lblAlgn val="ctr"/>
        <c:lblOffset val="100"/>
        <c:noMultiLvlLbl val="0"/>
      </c:catAx>
      <c:valAx>
        <c:axId val="1479747551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en-US" sz="1862" b="0" i="0" u="none" strike="noStrike" kern="1200" spc="0" baseline="0">
                <a:solidFill>
                  <a:srgbClr val="000000">
                    <a:lumMod val="65000"/>
                    <a:lumOff val="35000"/>
                  </a:srgb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477248191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lang="en-US" sz="1862" b="0" i="0" u="none" strike="noStrike" kern="1200" spc="0" baseline="0">
          <a:solidFill>
            <a:srgbClr val="000000">
              <a:lumMod val="65000"/>
              <a:lumOff val="35000"/>
            </a:srgbClr>
          </a:solidFill>
          <a:latin typeface="+mn-lt"/>
          <a:ea typeface="+mn-ea"/>
          <a:cs typeface="+mn-cs"/>
        </a:defRPr>
      </a:pPr>
      <a:endParaRPr lang="fr-FR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doughnutChart>
        <c:varyColors val="1"/>
        <c:ser>
          <c:idx val="0"/>
          <c:order val="0"/>
          <c:tx>
            <c:strRef>
              <c:f>Feuil1!$B$1</c:f>
              <c:strCache>
                <c:ptCount val="1"/>
                <c:pt idx="0">
                  <c:v>Nombre utilisateur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1C5B-4A4B-A364-010DF9E94BD9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1C5B-4A4B-A364-010DF9E94BD9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1C5B-4A4B-A364-010DF9E94BD9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1C5B-4A4B-A364-010DF9E94BD9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1C5B-4A4B-A364-010DF9E94BD9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B-1C5B-4A4B-A364-010DF9E94BD9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D-1C5B-4A4B-A364-010DF9E94BD9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F-1C5B-4A4B-A364-010DF9E94BD9}"/>
              </c:ext>
            </c:extLst>
          </c:dPt>
          <c:dPt>
            <c:idx val="8"/>
            <c:bubble3D val="0"/>
            <c:spPr>
              <a:solidFill>
                <a:schemeClr val="accent3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11-1C5B-4A4B-A364-010DF9E94BD9}"/>
              </c:ext>
            </c:extLst>
          </c:dPt>
          <c:dLbls>
            <c:dLbl>
              <c:idx val="6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D-1C5B-4A4B-A364-010DF9E94BD9}"/>
                </c:ext>
              </c:extLst>
            </c:dLbl>
            <c:dLbl>
              <c:idx val="7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F-1C5B-4A4B-A364-010DF9E94BD9}"/>
                </c:ext>
              </c:extLst>
            </c:dLbl>
            <c:dLbl>
              <c:idx val="8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1-1C5B-4A4B-A364-010DF9E94BD9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fr-FR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Feuil1!$A$2:$A$10</c:f>
              <c:strCache>
                <c:ptCount val="9"/>
                <c:pt idx="0">
                  <c:v>Outlook</c:v>
                </c:pt>
                <c:pt idx="1">
                  <c:v>Gmail</c:v>
                </c:pt>
                <c:pt idx="2">
                  <c:v>icloud</c:v>
                </c:pt>
                <c:pt idx="3">
                  <c:v>Laposte</c:v>
                </c:pt>
                <c:pt idx="4">
                  <c:v>Orange</c:v>
                </c:pt>
                <c:pt idx="5">
                  <c:v>Thunderbird</c:v>
                </c:pt>
                <c:pt idx="6">
                  <c:v>Whatsapp</c:v>
                </c:pt>
                <c:pt idx="7">
                  <c:v>Windows Live Mail</c:v>
                </c:pt>
                <c:pt idx="8">
                  <c:v>Zimbra</c:v>
                </c:pt>
              </c:strCache>
            </c:strRef>
          </c:cat>
          <c:val>
            <c:numRef>
              <c:f>Feuil1!$B$2:$B$10</c:f>
              <c:numCache>
                <c:formatCode>General</c:formatCode>
                <c:ptCount val="9"/>
                <c:pt idx="0">
                  <c:v>47</c:v>
                </c:pt>
                <c:pt idx="1">
                  <c:v>33</c:v>
                </c:pt>
                <c:pt idx="2">
                  <c:v>2</c:v>
                </c:pt>
                <c:pt idx="3">
                  <c:v>2</c:v>
                </c:pt>
                <c:pt idx="4">
                  <c:v>2</c:v>
                </c:pt>
                <c:pt idx="5">
                  <c:v>6</c:v>
                </c:pt>
                <c:pt idx="6">
                  <c:v>1</c:v>
                </c:pt>
                <c:pt idx="7">
                  <c:v>1</c:v>
                </c:pt>
                <c:pt idx="8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AFB-440B-B931-E1F211C0F628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  <c:holeSize val="50"/>
      </c:doughnutChart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800" b="0" i="0" baseline="0" dirty="0">
                <a:effectLst/>
              </a:rPr>
              <a:t>Note </a:t>
            </a:r>
            <a:r>
              <a:rPr lang="en-US" sz="1800" b="0" i="0" baseline="0" dirty="0" err="1">
                <a:effectLst/>
              </a:rPr>
              <a:t>moyenne</a:t>
            </a:r>
            <a:r>
              <a:rPr lang="en-US" sz="1800" b="0" i="0" baseline="0" dirty="0">
                <a:effectLst/>
              </a:rPr>
              <a:t> </a:t>
            </a:r>
            <a:r>
              <a:rPr lang="en-US" sz="1800" b="0" i="0" baseline="0" dirty="0" err="1">
                <a:effectLst/>
              </a:rPr>
              <a:t>d’accessibilité</a:t>
            </a:r>
            <a:r>
              <a:rPr lang="en-US" sz="1800" b="0" i="0" baseline="0" dirty="0">
                <a:effectLst/>
              </a:rPr>
              <a:t> sur 5</a:t>
            </a:r>
            <a:endParaRPr lang="fr-FR" dirty="0">
              <a:effectLst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barChart>
        <c:barDir val="bar"/>
        <c:grouping val="clustered"/>
        <c:varyColors val="0"/>
        <c:ser>
          <c:idx val="1"/>
          <c:order val="1"/>
          <c:tx>
            <c:strRef>
              <c:f>Feuil1!$C$1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Feuil1!$A$2:$A$11</c:f>
              <c:strCache>
                <c:ptCount val="3"/>
                <c:pt idx="0">
                  <c:v>Outlook</c:v>
                </c:pt>
                <c:pt idx="1">
                  <c:v>Gmail</c:v>
                </c:pt>
                <c:pt idx="2">
                  <c:v>Autre</c:v>
                </c:pt>
              </c:strCache>
              <c:extLst/>
            </c:strRef>
          </c:cat>
          <c:val>
            <c:numRef>
              <c:f>Feuil1!$C$2:$C$11</c:f>
              <c:numCache>
                <c:formatCode>General</c:formatCode>
                <c:ptCount val="3"/>
                <c:pt idx="0">
                  <c:v>3.97</c:v>
                </c:pt>
                <c:pt idx="1">
                  <c:v>3.54</c:v>
                </c:pt>
                <c:pt idx="2">
                  <c:v>3.5973333333333333</c:v>
                </c:pt>
              </c:numCache>
              <c:extLst/>
            </c:numRef>
          </c:val>
          <c:extLst>
            <c:ext xmlns:c16="http://schemas.microsoft.com/office/drawing/2014/chart" uri="{C3380CC4-5D6E-409C-BE32-E72D297353CC}">
              <c16:uniqueId val="{00000001-2FC6-40ED-A439-C99307D75E2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1477227791"/>
        <c:axId val="1475623311"/>
        <c:extLst>
          <c:ext xmlns:c15="http://schemas.microsoft.com/office/drawing/2012/chart" uri="{02D57815-91ED-43cb-92C2-25804820EDAC}">
            <c15:filteredBarSeries>
              <c15:ser>
                <c:idx val="0"/>
                <c:order val="0"/>
                <c:tx>
                  <c:strRef>
                    <c:extLst>
                      <c:ext uri="{02D57815-91ED-43cb-92C2-25804820EDAC}">
                        <c15:formulaRef>
                          <c15:sqref>Feuil1!$B$1</c15:sqref>
                        </c15:formulaRef>
                      </c:ext>
                    </c:extLst>
                    <c:strCache>
                      <c:ptCount val="1"/>
                      <c:pt idx="0">
                        <c:v>Nombre utilisateur</c:v>
                      </c:pt>
                    </c:strCache>
                  </c:strRef>
                </c:tx>
                <c:spPr>
                  <a:solidFill>
                    <a:schemeClr val="accent1"/>
                  </a:solidFill>
                  <a:ln>
                    <a:noFill/>
                  </a:ln>
                  <a:effectLst/>
                </c:spPr>
                <c:invertIfNegative val="0"/>
                <c:cat>
                  <c:strRef>
                    <c:extLst>
                      <c:ext uri="{02D57815-91ED-43cb-92C2-25804820EDAC}">
                        <c15:formulaRef>
                          <c15:sqref>Feuil1!$A$2:$A$11</c15:sqref>
                        </c15:formulaRef>
                      </c:ext>
                    </c:extLst>
                    <c:strCache>
                      <c:ptCount val="3"/>
                      <c:pt idx="0">
                        <c:v>Outlook</c:v>
                      </c:pt>
                      <c:pt idx="1">
                        <c:v>Gmail</c:v>
                      </c:pt>
                      <c:pt idx="2">
                        <c:v>Autre</c:v>
                      </c:pt>
                    </c:strCache>
                  </c:strRef>
                </c:cat>
                <c:val>
                  <c:numRef>
                    <c:extLst>
                      <c:ext uri="{02D57815-91ED-43cb-92C2-25804820EDAC}">
                        <c15:formulaRef>
                          <c15:sqref>Feuil1!$B$2:$B$11</c15:sqref>
                        </c15:formulaRef>
                      </c:ext>
                    </c:extLst>
                    <c:numCache>
                      <c:formatCode>General</c:formatCode>
                      <c:ptCount val="3"/>
                      <c:pt idx="0">
                        <c:v>47</c:v>
                      </c:pt>
                      <c:pt idx="1">
                        <c:v>33</c:v>
                      </c:pt>
                      <c:pt idx="2">
                        <c:v>15</c:v>
                      </c:pt>
                    </c:numCache>
                  </c:numRef>
                </c:val>
                <c:extLst>
                  <c:ext xmlns:c16="http://schemas.microsoft.com/office/drawing/2014/chart" uri="{C3380CC4-5D6E-409C-BE32-E72D297353CC}">
                    <c16:uniqueId val="{00000000-2FC6-40ED-A439-C99307D75E24}"/>
                  </c:ext>
                </c:extLst>
              </c15:ser>
            </c15:filteredBarSeries>
          </c:ext>
        </c:extLst>
      </c:barChart>
      <c:catAx>
        <c:axId val="1477227791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475623311"/>
        <c:crosses val="autoZero"/>
        <c:auto val="1"/>
        <c:lblAlgn val="ctr"/>
        <c:lblOffset val="100"/>
        <c:noMultiLvlLbl val="0"/>
      </c:catAx>
      <c:valAx>
        <c:axId val="1475623311"/>
        <c:scaling>
          <c:orientation val="minMax"/>
          <c:min val="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477227791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doughnutChart>
        <c:varyColors val="1"/>
        <c:ser>
          <c:idx val="0"/>
          <c:order val="0"/>
          <c:tx>
            <c:strRef>
              <c:f>Feuil1!$B$1</c:f>
              <c:strCache>
                <c:ptCount val="1"/>
                <c:pt idx="0">
                  <c:v>Nombre d'utilisateur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3D5D-4683-9575-80ADACC69FF7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3D5D-4683-9575-80ADACC69FF7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3D5D-4683-9575-80ADACC69FF7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3D5D-4683-9575-80ADACC69FF7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3D5D-4683-9575-80ADACC69FF7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B-3D5D-4683-9575-80ADACC69FF7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D-3D5D-4683-9575-80ADACC69FF7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F-3D5D-4683-9575-80ADACC69FF7}"/>
              </c:ext>
            </c:extLst>
          </c:dPt>
          <c:dPt>
            <c:idx val="8"/>
            <c:bubble3D val="0"/>
            <c:spPr>
              <a:solidFill>
                <a:schemeClr val="accent3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11-3D5D-4683-9575-80ADACC69FF7}"/>
              </c:ext>
            </c:extLst>
          </c:dPt>
          <c:dPt>
            <c:idx val="9"/>
            <c:bubble3D val="0"/>
            <c:spPr>
              <a:solidFill>
                <a:schemeClr val="accent4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13-3D5D-4683-9575-80ADACC69FF7}"/>
              </c:ext>
            </c:extLst>
          </c:dPt>
          <c:dPt>
            <c:idx val="10"/>
            <c:bubble3D val="0"/>
            <c:spPr>
              <a:solidFill>
                <a:schemeClr val="accent5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15-3D5D-4683-9575-80ADACC69FF7}"/>
              </c:ext>
            </c:extLst>
          </c:dPt>
          <c:dLbls>
            <c:dLbl>
              <c:idx val="5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3D5D-4683-9575-80ADACC69FF7}"/>
                </c:ext>
              </c:extLst>
            </c:dLbl>
            <c:dLbl>
              <c:idx val="6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D-3D5D-4683-9575-80ADACC69FF7}"/>
                </c:ext>
              </c:extLst>
            </c:dLbl>
            <c:dLbl>
              <c:idx val="8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1-3D5D-4683-9575-80ADACC69FF7}"/>
                </c:ext>
              </c:extLst>
            </c:dLbl>
            <c:dLbl>
              <c:idx val="9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3-3D5D-4683-9575-80ADACC69FF7}"/>
                </c:ext>
              </c:extLst>
            </c:dLbl>
            <c:dLbl>
              <c:idx val="10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5-3D5D-4683-9575-80ADACC69FF7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fr-FR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Feuil1!$A$2:$A$12</c:f>
              <c:strCache>
                <c:ptCount val="11"/>
                <c:pt idx="0">
                  <c:v>Teams</c:v>
                </c:pt>
                <c:pt idx="1">
                  <c:v>zoom</c:v>
                </c:pt>
                <c:pt idx="2">
                  <c:v>Googlemeet</c:v>
                </c:pt>
                <c:pt idx="3">
                  <c:v>Gotomeeting</c:v>
                </c:pt>
                <c:pt idx="4">
                  <c:v>Jitsi meet</c:v>
                </c:pt>
                <c:pt idx="5">
                  <c:v>Livestorm</c:v>
                </c:pt>
                <c:pt idx="6">
                  <c:v>Logiciel interne à l'entreprise</c:v>
                </c:pt>
                <c:pt idx="7">
                  <c:v>Skype</c:v>
                </c:pt>
                <c:pt idx="8">
                  <c:v>StarLeaf</c:v>
                </c:pt>
                <c:pt idx="9">
                  <c:v>Tixéo</c:v>
                </c:pt>
                <c:pt idx="10">
                  <c:v>Webex</c:v>
                </c:pt>
              </c:strCache>
            </c:strRef>
          </c:cat>
          <c:val>
            <c:numRef>
              <c:f>Feuil1!$B$2:$B$12</c:f>
              <c:numCache>
                <c:formatCode>General</c:formatCode>
                <c:ptCount val="11"/>
                <c:pt idx="0">
                  <c:v>33</c:v>
                </c:pt>
                <c:pt idx="1">
                  <c:v>29</c:v>
                </c:pt>
                <c:pt idx="2">
                  <c:v>7</c:v>
                </c:pt>
                <c:pt idx="3">
                  <c:v>1</c:v>
                </c:pt>
                <c:pt idx="4">
                  <c:v>8</c:v>
                </c:pt>
                <c:pt idx="5">
                  <c:v>1</c:v>
                </c:pt>
                <c:pt idx="6">
                  <c:v>1</c:v>
                </c:pt>
                <c:pt idx="7">
                  <c:v>15</c:v>
                </c:pt>
                <c:pt idx="8">
                  <c:v>2</c:v>
                </c:pt>
                <c:pt idx="9">
                  <c:v>1</c:v>
                </c:pt>
                <c:pt idx="10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17F-4744-B8A5-5CDAABE845D1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  <c:holeSize val="50"/>
      </c:doughnutChart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62" b="0" i="0" u="none" strike="noStrike" kern="1200" spc="0" baseline="0">
                <a:solidFill>
                  <a:srgbClr val="000000">
                    <a:lumMod val="65000"/>
                    <a:lumOff val="35000"/>
                  </a:srgbClr>
                </a:solidFill>
                <a:latin typeface="+mn-lt"/>
                <a:ea typeface="+mn-ea"/>
                <a:cs typeface="+mn-cs"/>
              </a:defRPr>
            </a:pPr>
            <a:r>
              <a:rPr lang="en-US" sz="1800" b="0" i="0" baseline="0" dirty="0">
                <a:effectLst/>
              </a:rPr>
              <a:t>Note </a:t>
            </a:r>
            <a:r>
              <a:rPr lang="en-US" sz="1800" b="0" i="0" baseline="0" dirty="0" err="1">
                <a:effectLst/>
              </a:rPr>
              <a:t>moyenne</a:t>
            </a:r>
            <a:r>
              <a:rPr lang="en-US" sz="1800" b="0" i="0" baseline="0" dirty="0">
                <a:effectLst/>
              </a:rPr>
              <a:t> </a:t>
            </a:r>
            <a:r>
              <a:rPr lang="en-US" sz="1800" b="0" i="0" baseline="0" dirty="0" err="1">
                <a:effectLst/>
              </a:rPr>
              <a:t>d’accessibilité</a:t>
            </a:r>
            <a:r>
              <a:rPr lang="en-US" sz="1800" b="0" i="0" baseline="0" dirty="0">
                <a:effectLst/>
              </a:rPr>
              <a:t> sur 5</a:t>
            </a:r>
            <a:endParaRPr lang="fr-FR" dirty="0">
              <a:effectLst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solidFill>
                  <a:srgbClr val="000000">
                    <a:lumMod val="65000"/>
                    <a:lumOff val="35000"/>
                  </a:srgbClr>
                </a:solidFill>
              </a:defRPr>
            </a:pPr>
            <a:endParaRPr lang="fr-FR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marL="0" marR="0" lvl="0" indent="0" algn="ctr" defTabSz="914400" rtl="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 sz="1862" b="0" i="0" u="none" strike="noStrike" kern="1200" spc="0" baseline="0">
              <a:solidFill>
                <a:srgbClr val="000000">
                  <a:lumMod val="65000"/>
                  <a:lumOff val="35000"/>
                </a:srgb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barChart>
        <c:barDir val="bar"/>
        <c:grouping val="clustered"/>
        <c:varyColors val="0"/>
        <c:ser>
          <c:idx val="1"/>
          <c:order val="1"/>
          <c:tx>
            <c:strRef>
              <c:f>Feuil1!$C$1</c:f>
              <c:strCache>
                <c:ptCount val="1"/>
                <c:pt idx="0">
                  <c:v>Moyenne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Feuil1!$A$2:$A$13</c:f>
              <c:strCache>
                <c:ptCount val="3"/>
                <c:pt idx="0">
                  <c:v>Teams</c:v>
                </c:pt>
                <c:pt idx="1">
                  <c:v>zoom</c:v>
                </c:pt>
                <c:pt idx="2">
                  <c:v>Autre </c:v>
                </c:pt>
              </c:strCache>
            </c:strRef>
          </c:cat>
          <c:val>
            <c:numRef>
              <c:f>Feuil1!$C$2:$C$13</c:f>
              <c:numCache>
                <c:formatCode>General</c:formatCode>
                <c:ptCount val="3"/>
                <c:pt idx="0">
                  <c:v>2.9</c:v>
                </c:pt>
                <c:pt idx="1">
                  <c:v>4.0999999999999996</c:v>
                </c:pt>
                <c:pt idx="2">
                  <c:v>3.1578378379999998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583-4578-83F5-5B8A7DE5018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1099607119"/>
        <c:axId val="1486296719"/>
        <c:extLst>
          <c:ext xmlns:c15="http://schemas.microsoft.com/office/drawing/2012/chart" uri="{02D57815-91ED-43cb-92C2-25804820EDAC}">
            <c15:filteredBarSeries>
              <c15:ser>
                <c:idx val="0"/>
                <c:order val="0"/>
                <c:tx>
                  <c:strRef>
                    <c:extLst>
                      <c:ext uri="{02D57815-91ED-43cb-92C2-25804820EDAC}">
                        <c15:formulaRef>
                          <c15:sqref>Feuil1!$B$1</c15:sqref>
                        </c15:formulaRef>
                      </c:ext>
                    </c:extLst>
                    <c:strCache>
                      <c:ptCount val="1"/>
                      <c:pt idx="0">
                        <c:v>Nombre d'utilisateur</c:v>
                      </c:pt>
                    </c:strCache>
                  </c:strRef>
                </c:tx>
                <c:spPr>
                  <a:solidFill>
                    <a:schemeClr val="accent1"/>
                  </a:solidFill>
                  <a:ln>
                    <a:noFill/>
                  </a:ln>
                  <a:effectLst/>
                </c:spPr>
                <c:invertIfNegative val="0"/>
                <c:cat>
                  <c:strRef>
                    <c:extLst>
                      <c:ext uri="{02D57815-91ED-43cb-92C2-25804820EDAC}">
                        <c15:formulaRef>
                          <c15:sqref>Feuil1!$A$2:$A$13</c15:sqref>
                        </c15:formulaRef>
                      </c:ext>
                    </c:extLst>
                    <c:strCache>
                      <c:ptCount val="3"/>
                      <c:pt idx="0">
                        <c:v>Teams</c:v>
                      </c:pt>
                      <c:pt idx="1">
                        <c:v>zoom</c:v>
                      </c:pt>
                      <c:pt idx="2">
                        <c:v>Autre </c:v>
                      </c:pt>
                    </c:strCache>
                  </c:strRef>
                </c:cat>
                <c:val>
                  <c:numRef>
                    <c:extLst>
                      <c:ext uri="{02D57815-91ED-43cb-92C2-25804820EDAC}">
                        <c15:formulaRef>
                          <c15:sqref>Feuil1!$B$2:$B$13</c15:sqref>
                        </c15:formulaRef>
                      </c:ext>
                    </c:extLst>
                    <c:numCache>
                      <c:formatCode>General</c:formatCode>
                      <c:ptCount val="3"/>
                      <c:pt idx="0">
                        <c:v>33</c:v>
                      </c:pt>
                      <c:pt idx="1">
                        <c:v>29</c:v>
                      </c:pt>
                      <c:pt idx="2">
                        <c:v>37</c:v>
                      </c:pt>
                    </c:numCache>
                  </c:numRef>
                </c:val>
                <c:extLst>
                  <c:ext xmlns:c16="http://schemas.microsoft.com/office/drawing/2014/chart" uri="{C3380CC4-5D6E-409C-BE32-E72D297353CC}">
                    <c16:uniqueId val="{00000000-7583-4578-83F5-5B8A7DE50186}"/>
                  </c:ext>
                </c:extLst>
              </c15:ser>
            </c15:filteredBarSeries>
            <c15:filteredBarSeries>
              <c15:ser>
                <c:idx val="2"/>
                <c:order val="2"/>
                <c:tx>
                  <c:str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Feuil1!$D$1</c15:sqref>
                        </c15:formulaRef>
                      </c:ext>
                    </c:extLst>
                    <c:strCache>
                      <c:ptCount val="1"/>
                      <c:pt idx="0">
                        <c:v>Colonne1</c:v>
                      </c:pt>
                    </c:strCache>
                  </c:strRef>
                </c:tx>
                <c:spPr>
                  <a:solidFill>
                    <a:schemeClr val="accent3"/>
                  </a:solidFill>
                  <a:ln>
                    <a:noFill/>
                  </a:ln>
                  <a:effectLst/>
                </c:spPr>
                <c:invertIfNegative val="0"/>
                <c:cat>
                  <c:str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Feuil1!$A$2:$A$13</c15:sqref>
                        </c15:formulaRef>
                      </c:ext>
                    </c:extLst>
                    <c:strCache>
                      <c:ptCount val="3"/>
                      <c:pt idx="0">
                        <c:v>Teams</c:v>
                      </c:pt>
                      <c:pt idx="1">
                        <c:v>zoom</c:v>
                      </c:pt>
                      <c:pt idx="2">
                        <c:v>Autre </c:v>
                      </c:pt>
                    </c:strCache>
                  </c:strRef>
                </c:cat>
                <c:val>
                  <c:num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Feuil1!$D$2:$D$13</c15:sqref>
                        </c15:formulaRef>
                      </c:ext>
                    </c:extLst>
                    <c:numCache>
                      <c:formatCode>General</c:formatCode>
                      <c:ptCount val="3"/>
                    </c:numCache>
                  </c:numRef>
                </c:val>
                <c:extLst xmlns:c15="http://schemas.microsoft.com/office/drawing/2012/chart">
                  <c:ext xmlns:c16="http://schemas.microsoft.com/office/drawing/2014/chart" uri="{C3380CC4-5D6E-409C-BE32-E72D297353CC}">
                    <c16:uniqueId val="{00000002-7583-4578-83F5-5B8A7DE50186}"/>
                  </c:ext>
                </c:extLst>
              </c15:ser>
            </c15:filteredBarSeries>
          </c:ext>
        </c:extLst>
      </c:barChart>
      <c:catAx>
        <c:axId val="1099607119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486296719"/>
        <c:crosses val="autoZero"/>
        <c:auto val="1"/>
        <c:lblAlgn val="ctr"/>
        <c:lblOffset val="100"/>
        <c:noMultiLvlLbl val="0"/>
      </c:catAx>
      <c:valAx>
        <c:axId val="1486296719"/>
        <c:scaling>
          <c:orientation val="minMax"/>
          <c:max val="5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099607119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fr-FR" dirty="0"/>
              <a:t>Note moyenne d’accessibilité sur 5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Outils numériques specifiques à l'entreprise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Feuil1!$A$2:$A$10</c:f>
              <c:strCache>
                <c:ptCount val="9"/>
                <c:pt idx="0">
                  <c:v>CRP</c:v>
                </c:pt>
                <c:pt idx="1">
                  <c:v>ETI ou PME</c:v>
                </c:pt>
                <c:pt idx="2">
                  <c:v>Étude kinésithérapie </c:v>
                </c:pt>
                <c:pt idx="3">
                  <c:v>Grande entreprise</c:v>
                </c:pt>
                <c:pt idx="4">
                  <c:v>Privé dans le secteur médical.</c:v>
                </c:pt>
                <c:pt idx="5">
                  <c:v>Secteur associatif</c:v>
                </c:pt>
                <c:pt idx="6">
                  <c:v>Secteur libéral ou indépendant</c:v>
                </c:pt>
                <c:pt idx="7">
                  <c:v>Secteur public ou para public</c:v>
                </c:pt>
                <c:pt idx="8">
                  <c:v>Entrepreneur</c:v>
                </c:pt>
              </c:strCache>
            </c:strRef>
          </c:cat>
          <c:val>
            <c:numRef>
              <c:f>Feuil1!$B$2:$B$10</c:f>
              <c:numCache>
                <c:formatCode>General</c:formatCode>
                <c:ptCount val="9"/>
                <c:pt idx="1">
                  <c:v>1</c:v>
                </c:pt>
                <c:pt idx="3">
                  <c:v>2.8888888888888888</c:v>
                </c:pt>
                <c:pt idx="4">
                  <c:v>3</c:v>
                </c:pt>
                <c:pt idx="5">
                  <c:v>3.25</c:v>
                </c:pt>
                <c:pt idx="7">
                  <c:v>2.0555555555555554</c:v>
                </c:pt>
                <c:pt idx="8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EBF-4DB6-9126-ADAAF1074625}"/>
            </c:ext>
          </c:extLst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Outils numériques grand public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Feuil1!$A$2:$A$10</c:f>
              <c:strCache>
                <c:ptCount val="9"/>
                <c:pt idx="0">
                  <c:v>CRP</c:v>
                </c:pt>
                <c:pt idx="1">
                  <c:v>ETI ou PME</c:v>
                </c:pt>
                <c:pt idx="2">
                  <c:v>Étude kinésithérapie </c:v>
                </c:pt>
                <c:pt idx="3">
                  <c:v>Grande entreprise</c:v>
                </c:pt>
                <c:pt idx="4">
                  <c:v>Privé dans le secteur médical.</c:v>
                </c:pt>
                <c:pt idx="5">
                  <c:v>Secteur associatif</c:v>
                </c:pt>
                <c:pt idx="6">
                  <c:v>Secteur libéral ou indépendant</c:v>
                </c:pt>
                <c:pt idx="7">
                  <c:v>Secteur public ou para public</c:v>
                </c:pt>
                <c:pt idx="8">
                  <c:v>Entrepreneur</c:v>
                </c:pt>
              </c:strCache>
            </c:strRef>
          </c:cat>
          <c:val>
            <c:numRef>
              <c:f>Feuil1!$C$2:$C$10</c:f>
              <c:numCache>
                <c:formatCode>General</c:formatCode>
                <c:ptCount val="9"/>
                <c:pt idx="0">
                  <c:v>4.5</c:v>
                </c:pt>
                <c:pt idx="1">
                  <c:v>3.35</c:v>
                </c:pt>
                <c:pt idx="2">
                  <c:v>3.8333333333333335</c:v>
                </c:pt>
                <c:pt idx="3">
                  <c:v>3.7227705627705632</c:v>
                </c:pt>
                <c:pt idx="4">
                  <c:v>3.2857142857142856</c:v>
                </c:pt>
                <c:pt idx="5">
                  <c:v>3.736904761904762</c:v>
                </c:pt>
                <c:pt idx="6">
                  <c:v>3.6</c:v>
                </c:pt>
                <c:pt idx="7">
                  <c:v>3.2178252172012178</c:v>
                </c:pt>
                <c:pt idx="8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EBF-4DB6-9126-ADAAF107462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89678136"/>
        <c:axId val="589679776"/>
      </c:barChart>
      <c:catAx>
        <c:axId val="58967813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589679776"/>
        <c:crosses val="autoZero"/>
        <c:auto val="1"/>
        <c:lblAlgn val="ctr"/>
        <c:lblOffset val="100"/>
        <c:noMultiLvlLbl val="0"/>
      </c:catAx>
      <c:valAx>
        <c:axId val="58967977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589678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fr-FR" sz="1800" b="0" i="0" baseline="0" dirty="0">
                <a:effectLst/>
              </a:rPr>
              <a:t>Note moyenne d’accessibilité sur 5</a:t>
            </a:r>
            <a:endParaRPr lang="fr-FR" dirty="0">
              <a:effectLst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Outils numériques spécifiques à l'entreprise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Feuil1!$A$2:$A$15</c:f>
              <c:strCache>
                <c:ptCount val="13"/>
                <c:pt idx="0">
                  <c:v>accueil téléphonique</c:v>
                </c:pt>
                <c:pt idx="1">
                  <c:v>Administratif &amp; juridique</c:v>
                </c:pt>
                <c:pt idx="2">
                  <c:v>animation d'équipe</c:v>
                </c:pt>
                <c:pt idx="3">
                  <c:v>Chargée Qualité Supply Chain</c:v>
                </c:pt>
                <c:pt idx="4">
                  <c:v>communication </c:v>
                </c:pt>
                <c:pt idx="5">
                  <c:v>Conseil</c:v>
                </c:pt>
                <c:pt idx="6">
                  <c:v>Enseignement</c:v>
                </c:pt>
                <c:pt idx="7">
                  <c:v>Finance &amp; Comptabilité</c:v>
                </c:pt>
                <c:pt idx="8">
                  <c:v>Insertion professionnelle</c:v>
                </c:pt>
                <c:pt idx="9">
                  <c:v>Médical &amp; para médical</c:v>
                </c:pt>
                <c:pt idx="10">
                  <c:v>Traduction </c:v>
                </c:pt>
                <c:pt idx="11">
                  <c:v>Ressources Humaines</c:v>
                </c:pt>
                <c:pt idx="12">
                  <c:v>Informatique</c:v>
                </c:pt>
              </c:strCache>
            </c:strRef>
          </c:cat>
          <c:val>
            <c:numRef>
              <c:f>Feuil1!$B$2:$B$15</c:f>
              <c:numCache>
                <c:formatCode>General</c:formatCode>
                <c:ptCount val="14"/>
                <c:pt idx="0">
                  <c:v>2</c:v>
                </c:pt>
                <c:pt idx="1">
                  <c:v>2.2000000000000002</c:v>
                </c:pt>
                <c:pt idx="3">
                  <c:v>3</c:v>
                </c:pt>
                <c:pt idx="5">
                  <c:v>2.5</c:v>
                </c:pt>
                <c:pt idx="6">
                  <c:v>2.1428571428571428</c:v>
                </c:pt>
                <c:pt idx="7">
                  <c:v>2.5</c:v>
                </c:pt>
                <c:pt idx="9">
                  <c:v>3</c:v>
                </c:pt>
                <c:pt idx="10">
                  <c:v>4</c:v>
                </c:pt>
                <c:pt idx="11">
                  <c:v>2</c:v>
                </c:pt>
                <c:pt idx="12">
                  <c:v>2.3333333333333335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179-4DB0-A639-7875AE8C7FB7}"/>
            </c:ext>
          </c:extLst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Outils numériques grand public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Feuil1!$A$2:$A$15</c:f>
              <c:strCache>
                <c:ptCount val="13"/>
                <c:pt idx="0">
                  <c:v>accueil téléphonique</c:v>
                </c:pt>
                <c:pt idx="1">
                  <c:v>Administratif &amp; juridique</c:v>
                </c:pt>
                <c:pt idx="2">
                  <c:v>animation d'équipe</c:v>
                </c:pt>
                <c:pt idx="3">
                  <c:v>Chargée Qualité Supply Chain</c:v>
                </c:pt>
                <c:pt idx="4">
                  <c:v>communication </c:v>
                </c:pt>
                <c:pt idx="5">
                  <c:v>Conseil</c:v>
                </c:pt>
                <c:pt idx="6">
                  <c:v>Enseignement</c:v>
                </c:pt>
                <c:pt idx="7">
                  <c:v>Finance &amp; Comptabilité</c:v>
                </c:pt>
                <c:pt idx="8">
                  <c:v>Insertion professionnelle</c:v>
                </c:pt>
                <c:pt idx="9">
                  <c:v>Médical &amp; para médical</c:v>
                </c:pt>
                <c:pt idx="10">
                  <c:v>Traduction </c:v>
                </c:pt>
                <c:pt idx="11">
                  <c:v>Ressources Humaines</c:v>
                </c:pt>
                <c:pt idx="12">
                  <c:v>Informatique</c:v>
                </c:pt>
              </c:strCache>
            </c:strRef>
          </c:cat>
          <c:val>
            <c:numRef>
              <c:f>Feuil1!$C$2:$C$15</c:f>
              <c:numCache>
                <c:formatCode>General</c:formatCode>
                <c:ptCount val="14"/>
                <c:pt idx="0">
                  <c:v>4</c:v>
                </c:pt>
                <c:pt idx="1">
                  <c:v>3.2465384615384623</c:v>
                </c:pt>
                <c:pt idx="2">
                  <c:v>4.666666666666667</c:v>
                </c:pt>
                <c:pt idx="3">
                  <c:v>4</c:v>
                </c:pt>
                <c:pt idx="4">
                  <c:v>2.8333333333333335</c:v>
                </c:pt>
                <c:pt idx="5">
                  <c:v>3.6734920634920636</c:v>
                </c:pt>
                <c:pt idx="6">
                  <c:v>3.3996753246753242</c:v>
                </c:pt>
                <c:pt idx="7">
                  <c:v>3.2222222222222223</c:v>
                </c:pt>
                <c:pt idx="8">
                  <c:v>3</c:v>
                </c:pt>
                <c:pt idx="9">
                  <c:v>3.5</c:v>
                </c:pt>
                <c:pt idx="10">
                  <c:v>3.6</c:v>
                </c:pt>
                <c:pt idx="11">
                  <c:v>3.35</c:v>
                </c:pt>
                <c:pt idx="12">
                  <c:v>3.598333333333334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F179-4DB0-A639-7875AE8C7FB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332723680"/>
        <c:axId val="332724992"/>
      </c:barChart>
      <c:catAx>
        <c:axId val="33272368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332724992"/>
        <c:crosses val="autoZero"/>
        <c:auto val="1"/>
        <c:lblAlgn val="ctr"/>
        <c:lblOffset val="100"/>
        <c:noMultiLvlLbl val="0"/>
      </c:catAx>
      <c:valAx>
        <c:axId val="33272499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3327236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Ex1.xml><?xml version="1.0" encoding="utf-8"?>
<cx:chartSpace xmlns:a="http://schemas.openxmlformats.org/drawingml/2006/main" xmlns:r="http://schemas.openxmlformats.org/officeDocument/2006/relationships" xmlns:cx="http://schemas.microsoft.com/office/drawing/2014/chartex">
  <cx:chartData>
    <cx:externalData r:id="rId1" cx:autoUpdate="0"/>
    <cx:data id="0">
      <cx:strDim type="cat">
        <cx:f>Feuil1!$A$2:$A$11</cx:f>
        <cx:lvl ptCount="10">
          <cx:pt idx="0">Retraite</cx:pt>
          <cx:pt idx="1">Étude kinésithérapie </cx:pt>
          <cx:pt idx="2">Privé dans le secteur médical.</cx:pt>
          <cx:pt idx="3">Secteur libéral ou indépendant</cx:pt>
          <cx:pt idx="4">Entrepreneur</cx:pt>
          <cx:pt idx="5">CRP</cx:pt>
          <cx:pt idx="6">ETI ou PME</cx:pt>
          <cx:pt idx="7">Secteur associatif</cx:pt>
          <cx:pt idx="8">Grande entreprise</cx:pt>
          <cx:pt idx="9">Secteur public ou para public</cx:pt>
        </cx:lvl>
      </cx:strDim>
      <cx:numDim type="size">
        <cx:f>Feuil1!$B$2:$B$11</cx:f>
        <cx:lvl ptCount="10" formatCode="Standard">
          <cx:pt idx="0">1</cx:pt>
          <cx:pt idx="1">1</cx:pt>
          <cx:pt idx="2">1</cx:pt>
          <cx:pt idx="3">1</cx:pt>
          <cx:pt idx="4">1</cx:pt>
          <cx:pt idx="5">2</cx:pt>
          <cx:pt idx="6">3</cx:pt>
          <cx:pt idx="7">9</cx:pt>
          <cx:pt idx="8">12</cx:pt>
          <cx:pt idx="9">37</cx:pt>
        </cx:lvl>
      </cx:numDim>
    </cx:data>
  </cx:chartData>
  <cx:chart>
    <cx:title pos="t" align="ctr" overlay="0">
      <cx:tx>
        <cx:txData>
          <cx:v>Structure accueillant les sondés</cx:v>
        </cx:txData>
      </cx:tx>
      <cx:txPr>
        <a:bodyPr spcFirstLastPara="1" vertOverflow="ellipsis" horzOverflow="overflow" wrap="square" lIns="0" tIns="0" rIns="0" bIns="0" anchor="ctr" anchorCtr="1"/>
        <a:lstStyle/>
        <a:p>
          <a:pPr algn="ctr" rtl="0">
            <a:defRPr/>
          </a:pPr>
          <a:r>
            <a:rPr lang="fr-FR" sz="1862" b="0" i="0" u="none" strike="noStrike" kern="1200" spc="0" baseline="0" dirty="0">
              <a:solidFill>
                <a:srgbClr val="000000">
                  <a:lumMod val="65000"/>
                  <a:lumOff val="35000"/>
                </a:srgbClr>
              </a:solidFill>
              <a:latin typeface="Corbel" panose="020B0503020204020204"/>
            </a:rPr>
            <a:t>Structure accueillant les sondés</a:t>
          </a:r>
        </a:p>
      </cx:txPr>
    </cx:title>
    <cx:plotArea>
      <cx:plotAreaRegion>
        <cx:series layoutId="treemap" uniqueId="{83257881-77EF-4784-9D63-5434829BC23F}">
          <cx:dataLabels>
            <cx:visibility seriesName="0" categoryName="1" value="0"/>
          </cx:dataLabels>
          <cx:dataId val="0"/>
          <cx:layoutPr/>
        </cx:series>
      </cx:plotAreaRegion>
    </cx:plotArea>
  </cx:chart>
</cx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333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50000"/>
            <a:lumOff val="50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>
  <cs:dataPoint3D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915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0-11-02T15:25:43.027" idx="1">
    <p:pos x="5029" y="604"/>
    <p:text/>
    <p:extLst>
      <p:ext uri="{C676402C-5697-4E1C-873F-D02D1690AC5C}">
        <p15:threadingInfo xmlns:p15="http://schemas.microsoft.com/office/powerpoint/2012/main" timeZoneBias="-60"/>
      </p:ext>
    </p:extLst>
  </p:cm>
</p:cmLst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B69479E-B43B-4376-8378-5D366CD158F8}" type="datetimeFigureOut">
              <a:rPr lang="fr-FR" smtClean="0"/>
              <a:t>13/01/2021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409575" y="1233488"/>
            <a:ext cx="591661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7E6A0DD-FC71-45B3-826E-B9DF564B393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28571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bg>
      <p:bgPr>
        <a:solidFill>
          <a:srgbClr val="40BAD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5147" y="957428"/>
            <a:ext cx="7315200" cy="3255264"/>
          </a:xfrm>
        </p:spPr>
        <p:txBody>
          <a:bodyPr anchor="b">
            <a:normAutofit/>
          </a:bodyPr>
          <a:lstStyle>
            <a:lvl1pPr algn="l">
              <a:defRPr sz="8000" b="1" spc="-100" baseline="0">
                <a:solidFill>
                  <a:srgbClr val="FBDA3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189" indent="0" algn="ctr">
              <a:buNone/>
              <a:defRPr sz="2200"/>
            </a:lvl2pPr>
            <a:lvl3pPr marL="914377" indent="0" algn="ctr">
              <a:buNone/>
              <a:defRPr sz="2200"/>
            </a:lvl3pPr>
            <a:lvl4pPr marL="1371566" indent="0" algn="ctr">
              <a:buNone/>
              <a:defRPr sz="2000"/>
            </a:lvl4pPr>
            <a:lvl5pPr marL="1828754" indent="0" algn="ctr">
              <a:buNone/>
              <a:defRPr sz="2000"/>
            </a:lvl5pPr>
            <a:lvl6pPr marL="2285943" indent="0" algn="ctr">
              <a:buNone/>
              <a:defRPr sz="2000"/>
            </a:lvl6pPr>
            <a:lvl7pPr marL="2743131" indent="0" algn="ctr">
              <a:buNone/>
              <a:defRPr sz="2000"/>
            </a:lvl7pPr>
            <a:lvl8pPr marL="3200320" indent="0" algn="ctr">
              <a:buNone/>
              <a:defRPr sz="2000"/>
            </a:lvl8pPr>
            <a:lvl9pPr marL="3657509" indent="0" algn="ctr">
              <a:buNone/>
              <a:defRPr sz="2000"/>
            </a:lvl9pPr>
          </a:lstStyle>
          <a:p>
            <a:r>
              <a:rPr lang="fr-FR" dirty="0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400">
                <a:solidFill>
                  <a:schemeClr val="bg1"/>
                </a:solidFill>
              </a:defRPr>
            </a:lvl1pPr>
          </a:lstStyle>
          <a:p>
            <a:fld id="{4F5B7827-B898-42CD-AB91-67FFCDE79276}" type="datetime1">
              <a:rPr lang="fr-FR" smtClean="0"/>
              <a:t>13/01/2021</a:t>
            </a:fld>
            <a:endParaRPr lang="fr-FR" dirty="0"/>
          </a:p>
        </p:txBody>
      </p:sp>
      <p:sp>
        <p:nvSpPr>
          <p:cNvPr id="20" name="Arc 19">
            <a:extLst>
              <a:ext uri="{FF2B5EF4-FFF2-40B4-BE49-F238E27FC236}">
                <a16:creationId xmlns:a16="http://schemas.microsoft.com/office/drawing/2014/main" id="{0838454A-5269-48F8-817D-02D45377139E}"/>
              </a:ext>
            </a:extLst>
          </p:cNvPr>
          <p:cNvSpPr/>
          <p:nvPr userDrawn="1"/>
        </p:nvSpPr>
        <p:spPr>
          <a:xfrm>
            <a:off x="1234440" y="559282"/>
            <a:ext cx="4645152" cy="275592"/>
          </a:xfrm>
          <a:prstGeom prst="arc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" name="Ellipse 20">
            <a:extLst>
              <a:ext uri="{FF2B5EF4-FFF2-40B4-BE49-F238E27FC236}">
                <a16:creationId xmlns:a16="http://schemas.microsoft.com/office/drawing/2014/main" id="{86F017D1-27C7-41C7-9412-9C17A30DCAFF}"/>
              </a:ext>
            </a:extLst>
          </p:cNvPr>
          <p:cNvSpPr/>
          <p:nvPr userDrawn="1"/>
        </p:nvSpPr>
        <p:spPr>
          <a:xfrm rot="16200000">
            <a:off x="7682494" y="697078"/>
            <a:ext cx="3240000" cy="3240000"/>
          </a:xfrm>
          <a:prstGeom prst="ellips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23" name="Ellipse 22">
            <a:extLst>
              <a:ext uri="{FF2B5EF4-FFF2-40B4-BE49-F238E27FC236}">
                <a16:creationId xmlns:a16="http://schemas.microsoft.com/office/drawing/2014/main" id="{609E7AB4-7D42-4F78-B9EB-D38E16EBBF3F}"/>
              </a:ext>
            </a:extLst>
          </p:cNvPr>
          <p:cNvSpPr/>
          <p:nvPr userDrawn="1"/>
        </p:nvSpPr>
        <p:spPr>
          <a:xfrm rot="8263978">
            <a:off x="8350914" y="2821468"/>
            <a:ext cx="3240000" cy="3240000"/>
          </a:xfrm>
          <a:prstGeom prst="ellips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pic>
        <p:nvPicPr>
          <p:cNvPr id="13" name="Image 12">
            <a:extLst>
              <a:ext uri="{FF2B5EF4-FFF2-40B4-BE49-F238E27FC236}">
                <a16:creationId xmlns:a16="http://schemas.microsoft.com/office/drawing/2014/main" id="{C2259D69-9E7E-4713-A3F3-784445BF6420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-4622"/>
          <a:stretch/>
        </p:blipFill>
        <p:spPr>
          <a:xfrm>
            <a:off x="7950518" y="1965763"/>
            <a:ext cx="3071805" cy="292647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869653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2A3581-AA93-4F6F-97AC-E06509C16938}" type="datetime1">
              <a:rPr lang="fr-FR" smtClean="0"/>
              <a:t>13/01/2021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752263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1B0FB-47F8-40EF-8257-C5DE344D3687}" type="datetime1">
              <a:rPr lang="fr-FR" smtClean="0"/>
              <a:t>13/01/2021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1398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000" b="1">
                <a:solidFill>
                  <a:srgbClr val="FBDA32"/>
                </a:solidFill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>
            <a:lvl1pPr>
              <a:defRPr/>
            </a:lvl1pPr>
          </a:lstStyle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636829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44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189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37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566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754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94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13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32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50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E3969-F21A-42F5-A867-5FB1D12BA28F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ctr"/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2CE930-AFAC-456B-9626-FE1F332F63DB}"/>
              </a:ext>
            </a:extLst>
          </p:cNvPr>
          <p:cNvSpPr/>
          <p:nvPr userDrawn="1"/>
        </p:nvSpPr>
        <p:spPr>
          <a:xfrm rot="16200000">
            <a:off x="7223112" y="-720000"/>
            <a:ext cx="3240000" cy="4680000"/>
          </a:xfrm>
          <a:prstGeom prst="rect">
            <a:avLst/>
          </a:prstGeom>
          <a:solidFill>
            <a:srgbClr val="FBDA3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5736260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ED3A8-803A-4F5E-A4A4-4B901470B18D}" type="datetime1">
              <a:rPr lang="fr-FR" smtClean="0"/>
              <a:t>13/01/2021</a:t>
            </a:fld>
            <a:endParaRPr lang="fr-FR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ctr"/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  <p:sp>
        <p:nvSpPr>
          <p:cNvPr id="5" name="Arc partiel 4">
            <a:extLst>
              <a:ext uri="{FF2B5EF4-FFF2-40B4-BE49-F238E27FC236}">
                <a16:creationId xmlns:a16="http://schemas.microsoft.com/office/drawing/2014/main" id="{23D1CCB6-50DC-4619-8771-DB65D29240DB}"/>
              </a:ext>
            </a:extLst>
          </p:cNvPr>
          <p:cNvSpPr/>
          <p:nvPr userDrawn="1"/>
        </p:nvSpPr>
        <p:spPr>
          <a:xfrm rot="16200000" flipH="1">
            <a:off x="10932840" y="501648"/>
            <a:ext cx="720000" cy="720000"/>
          </a:xfrm>
          <a:prstGeom prst="pie">
            <a:avLst/>
          </a:prstGeom>
          <a:ln>
            <a:solidFill>
              <a:srgbClr val="40BAD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" name="Arc partiel 5">
            <a:extLst>
              <a:ext uri="{FF2B5EF4-FFF2-40B4-BE49-F238E27FC236}">
                <a16:creationId xmlns:a16="http://schemas.microsoft.com/office/drawing/2014/main" id="{21E6D432-70B5-4A8C-8F6D-C688C88A7B2D}"/>
              </a:ext>
            </a:extLst>
          </p:cNvPr>
          <p:cNvSpPr/>
          <p:nvPr userDrawn="1"/>
        </p:nvSpPr>
        <p:spPr>
          <a:xfrm rot="16200000" flipH="1">
            <a:off x="6982632" y="508680"/>
            <a:ext cx="720000" cy="720000"/>
          </a:xfrm>
          <a:prstGeom prst="pie">
            <a:avLst/>
          </a:prstGeom>
          <a:solidFill>
            <a:srgbClr val="FBDA32"/>
          </a:solidFill>
          <a:ln>
            <a:solidFill>
              <a:srgbClr val="FBDA3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7" name="Arc partiel 6">
            <a:extLst>
              <a:ext uri="{FF2B5EF4-FFF2-40B4-BE49-F238E27FC236}">
                <a16:creationId xmlns:a16="http://schemas.microsoft.com/office/drawing/2014/main" id="{B55E1C9F-800F-4718-AA59-D3598D397513}"/>
              </a:ext>
            </a:extLst>
          </p:cNvPr>
          <p:cNvSpPr/>
          <p:nvPr userDrawn="1"/>
        </p:nvSpPr>
        <p:spPr>
          <a:xfrm rot="5400000" flipH="1">
            <a:off x="3507912" y="5636352"/>
            <a:ext cx="720000" cy="720000"/>
          </a:xfrm>
          <a:prstGeom prst="pie">
            <a:avLst/>
          </a:prstGeom>
          <a:solidFill>
            <a:srgbClr val="FBDA32"/>
          </a:solidFill>
          <a:ln>
            <a:solidFill>
              <a:srgbClr val="FBDA3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5" name="Arc partiel 14">
            <a:extLst>
              <a:ext uri="{FF2B5EF4-FFF2-40B4-BE49-F238E27FC236}">
                <a16:creationId xmlns:a16="http://schemas.microsoft.com/office/drawing/2014/main" id="{1E5EAEDB-80AC-4E4F-A6C9-4BD6EAFC48C6}"/>
              </a:ext>
            </a:extLst>
          </p:cNvPr>
          <p:cNvSpPr/>
          <p:nvPr userDrawn="1"/>
        </p:nvSpPr>
        <p:spPr>
          <a:xfrm rot="5400000" flipH="1">
            <a:off x="7458130" y="5636352"/>
            <a:ext cx="720000" cy="720000"/>
          </a:xfrm>
          <a:prstGeom prst="pie">
            <a:avLst/>
          </a:prstGeom>
          <a:ln>
            <a:solidFill>
              <a:srgbClr val="40BAD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702455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  <a:solidFill>
            <a:srgbClr val="FBDA32"/>
          </a:solidFill>
        </p:spPr>
        <p:txBody>
          <a:bodyPr anchor="ctr">
            <a:normAutofit/>
          </a:bodyPr>
          <a:lstStyle>
            <a:lvl1pPr marL="0" indent="0" algn="ctr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endParaRPr lang="fr-FR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8"/>
            <a:ext cx="3474720" cy="813171"/>
          </a:xfrm>
          <a:solidFill>
            <a:srgbClr val="40BAD2"/>
          </a:solidFill>
        </p:spPr>
        <p:txBody>
          <a:bodyPr anchor="ctr">
            <a:normAutofit/>
          </a:bodyPr>
          <a:lstStyle>
            <a:lvl1pPr marL="0" indent="0" algn="ctr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fr-FR" dirty="0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476F4-EB82-48BA-A6A0-FDF99433F1DF}" type="datetime1">
              <a:rPr lang="fr-FR" smtClean="0"/>
              <a:t>13/01/2021</a:t>
            </a:fld>
            <a:endParaRPr lang="fr-FR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ctr"/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706785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AE38DC-87FB-4314-880C-563E7B475F96}" type="datetime1">
              <a:rPr lang="fr-FR" smtClean="0"/>
              <a:t>13/01/2021</a:t>
            </a:fld>
            <a:endParaRPr lang="fr-FR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946861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09FD76-F440-4B8A-97FF-DEAB132BB9D3}" type="datetime1">
              <a:rPr lang="fr-FR" smtClean="0"/>
              <a:t>13/01/2021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655826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189" indent="0">
              <a:buNone/>
              <a:defRPr sz="1200"/>
            </a:lvl2pPr>
            <a:lvl3pPr marL="914377" indent="0">
              <a:buNone/>
              <a:defRPr sz="1000"/>
            </a:lvl3pPr>
            <a:lvl4pPr marL="1371566" indent="0">
              <a:buNone/>
              <a:defRPr sz="900"/>
            </a:lvl4pPr>
            <a:lvl5pPr marL="1828754" indent="0">
              <a:buNone/>
              <a:defRPr sz="900"/>
            </a:lvl5pPr>
            <a:lvl6pPr marL="2285943" indent="0">
              <a:buNone/>
              <a:defRPr sz="900"/>
            </a:lvl6pPr>
            <a:lvl7pPr marL="2743131" indent="0">
              <a:buNone/>
              <a:defRPr sz="900"/>
            </a:lvl7pPr>
            <a:lvl8pPr marL="3200320" indent="0">
              <a:buNone/>
              <a:defRPr sz="900"/>
            </a:lvl8pPr>
            <a:lvl9pPr marL="3657509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AF70D-F11C-429D-85C4-968EADAF0F74}" type="datetime1">
              <a:rPr lang="fr-FR" smtClean="0"/>
              <a:t>13/01/2021</a:t>
            </a:fld>
            <a:endParaRPr lang="fr-FR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791787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5" y="767419"/>
            <a:ext cx="8115231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189" indent="0">
              <a:buNone/>
              <a:defRPr sz="1200"/>
            </a:lvl2pPr>
            <a:lvl3pPr marL="914377" indent="0">
              <a:buNone/>
              <a:defRPr sz="1000"/>
            </a:lvl3pPr>
            <a:lvl4pPr marL="1371566" indent="0">
              <a:buNone/>
              <a:defRPr sz="900"/>
            </a:lvl4pPr>
            <a:lvl5pPr marL="1828754" indent="0">
              <a:buNone/>
              <a:defRPr sz="900"/>
            </a:lvl5pPr>
            <a:lvl6pPr marL="2285943" indent="0">
              <a:buNone/>
              <a:defRPr sz="900"/>
            </a:lvl6pPr>
            <a:lvl7pPr marL="2743131" indent="0">
              <a:buNone/>
              <a:defRPr sz="900"/>
            </a:lvl7pPr>
            <a:lvl8pPr marL="3200320" indent="0">
              <a:buNone/>
              <a:defRPr sz="900"/>
            </a:lvl8pPr>
            <a:lvl9pPr marL="3657509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EED5-0D9D-4FA4-9229-7B5989891D58}" type="datetime1">
              <a:rPr lang="fr-FR" smtClean="0"/>
              <a:t>13/01/2021</a:t>
            </a:fld>
            <a:endParaRPr lang="fr-FR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2" y="6356352"/>
            <a:ext cx="5911517" cy="365125"/>
          </a:xfrm>
        </p:spPr>
        <p:txBody>
          <a:bodyPr/>
          <a:lstStyle/>
          <a:p>
            <a:endParaRPr lang="fr-F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381511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" y="758952"/>
            <a:ext cx="3240000" cy="4680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6260" y="798360"/>
            <a:ext cx="2947483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0" lang="fr-FR" sz="3600" b="0" i="0" u="none" strike="noStrike" kern="1200" cap="none" spc="-6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orbel" panose="020B0503020204020204"/>
                <a:ea typeface="+mj-ea"/>
                <a:cs typeface="+mj-cs"/>
              </a:rPr>
              <a:t>Modifiez le style du titre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fr-FR" dirty="0"/>
              <a:t>Cliquez pour modifier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06183148-095D-4153-A468-DC6A03C36E38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2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algn="ctr"/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7" y="6356352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257736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ftr="0"/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000" b="1" kern="1200" spc="-60" baseline="0">
          <a:solidFill>
            <a:srgbClr val="FBDA32"/>
          </a:solidFill>
          <a:latin typeface="+mj-lt"/>
          <a:ea typeface="+mj-ea"/>
          <a:cs typeface="+mj-cs"/>
        </a:defRPr>
      </a:lvl1pPr>
    </p:titleStyle>
    <p:bodyStyle>
      <a:lvl1pPr marL="182875" indent="-182875" algn="l" defTabSz="914377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2000" b="1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783" indent="-182875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2971" indent="-182875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160" indent="-182875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349" indent="-182875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microsoft.com/office/2014/relationships/chartEx" Target="../charts/chartEx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FD482F3-9D37-4717-8F35-3A0D390D3B7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Résultat  enquête télétravail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7DB002DA-DAB5-4CF6-B122-B6F08E9A640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/>
              <a:t>Enquête réalisée de mai à juin par le Club Emploi</a:t>
            </a:r>
          </a:p>
        </p:txBody>
      </p:sp>
    </p:spTree>
    <p:extLst>
      <p:ext uri="{BB962C8B-B14F-4D97-AF65-F5344CB8AC3E}">
        <p14:creationId xmlns:p14="http://schemas.microsoft.com/office/powerpoint/2010/main" val="166205244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DDDC9F1-A11D-4C97-9B2B-A89D5B9432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6260" y="798360"/>
            <a:ext cx="3179744" cy="4601183"/>
          </a:xfrm>
        </p:spPr>
        <p:txBody>
          <a:bodyPr/>
          <a:lstStyle/>
          <a:p>
            <a:r>
              <a:rPr lang="fr-FR" dirty="0"/>
              <a:t>Note moyenne d’accessibilité </a:t>
            </a:r>
          </a:p>
        </p:txBody>
      </p:sp>
      <p:graphicFrame>
        <p:nvGraphicFramePr>
          <p:cNvPr id="8" name="Espace réservé du contenu 7">
            <a:extLst>
              <a:ext uri="{FF2B5EF4-FFF2-40B4-BE49-F238E27FC236}">
                <a16:creationId xmlns:a16="http://schemas.microsoft.com/office/drawing/2014/main" id="{66C707D7-6F12-4268-9B2D-F1D59CDF1FD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00546985"/>
              </p:ext>
            </p:extLst>
          </p:nvPr>
        </p:nvGraphicFramePr>
        <p:xfrm>
          <a:off x="3868738" y="863600"/>
          <a:ext cx="7315200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5C5EBC0-8981-450E-9C4F-E19A085D42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42743D8B-ABFA-401D-8C8E-8A9E0BD2BF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10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4060379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D5517AF-1228-447A-9090-FD55CBB017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Ce qu’il faut retenir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C8F810A6-0D39-44C4-A439-20AE0C52E6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Microsoft est encore une fois leader tant en utilisation qu’en note d’accessibilité. </a:t>
            </a:r>
          </a:p>
          <a:p>
            <a:r>
              <a:rPr lang="fr-FR" dirty="0"/>
              <a:t>Gmail est la deuxième plateforme utilisée avec une note moyenne d’accessibilité de 3,54.  Certains utilisateurs recommandent d’utiliser le format HTML pour une meilleure accessibilité. </a:t>
            </a:r>
          </a:p>
          <a:p>
            <a:endParaRPr lang="fr-FR" dirty="0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33CC1AC-0EA2-40DF-8380-869BAA081A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C5033E7A-CA27-4620-BA17-D9B865EB0B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3338805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re 5">
            <a:extLst>
              <a:ext uri="{FF2B5EF4-FFF2-40B4-BE49-F238E27FC236}">
                <a16:creationId xmlns:a16="http://schemas.microsoft.com/office/drawing/2014/main" id="{4D547934-D070-49A3-B790-A29761ECE4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Les logiciels de visioconférence</a:t>
            </a:r>
          </a:p>
        </p:txBody>
      </p:sp>
      <p:sp>
        <p:nvSpPr>
          <p:cNvPr id="7" name="Espace réservé du texte 6">
            <a:extLst>
              <a:ext uri="{FF2B5EF4-FFF2-40B4-BE49-F238E27FC236}">
                <a16:creationId xmlns:a16="http://schemas.microsoft.com/office/drawing/2014/main" id="{A1847449-C84C-4FF2-8894-349C37BDDF0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8BDD6318-4BE6-4724-A439-5AE5269B5B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144A0279-3D71-4648-A555-80C74BA580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0671951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re 5">
            <a:extLst>
              <a:ext uri="{FF2B5EF4-FFF2-40B4-BE49-F238E27FC236}">
                <a16:creationId xmlns:a16="http://schemas.microsoft.com/office/drawing/2014/main" id="{D979AFD5-DC61-445A-B629-17A3CA5A7E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Utilisation des logiciels</a:t>
            </a:r>
          </a:p>
        </p:txBody>
      </p:sp>
      <p:graphicFrame>
        <p:nvGraphicFramePr>
          <p:cNvPr id="10" name="Espace réservé du contenu 9">
            <a:extLst>
              <a:ext uri="{FF2B5EF4-FFF2-40B4-BE49-F238E27FC236}">
                <a16:creationId xmlns:a16="http://schemas.microsoft.com/office/drawing/2014/main" id="{E971A244-2EDB-4A48-B4CE-E52DA07BB00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70978201"/>
              </p:ext>
            </p:extLst>
          </p:nvPr>
        </p:nvGraphicFramePr>
        <p:xfrm>
          <a:off x="3868738" y="863600"/>
          <a:ext cx="7315200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C2F99A7-C6C5-4169-8121-32A30057FB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E3969-F21A-42F5-A867-5FB1D12BA28F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D620AF18-CAF0-4D85-AB0B-91B642257A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8764597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02DC53A-8788-4AAF-9795-E96C614436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6260" y="798360"/>
            <a:ext cx="3099358" cy="4601183"/>
          </a:xfrm>
        </p:spPr>
        <p:txBody>
          <a:bodyPr/>
          <a:lstStyle/>
          <a:p>
            <a:r>
              <a:rPr lang="fr-FR" dirty="0"/>
              <a:t>Note moyenne d’accessibilité </a:t>
            </a:r>
          </a:p>
        </p:txBody>
      </p:sp>
      <p:graphicFrame>
        <p:nvGraphicFramePr>
          <p:cNvPr id="8" name="Espace réservé du contenu 7">
            <a:extLst>
              <a:ext uri="{FF2B5EF4-FFF2-40B4-BE49-F238E27FC236}">
                <a16:creationId xmlns:a16="http://schemas.microsoft.com/office/drawing/2014/main" id="{B2A8D312-CA17-47B8-8888-9AD6591E0C8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93771788"/>
              </p:ext>
            </p:extLst>
          </p:nvPr>
        </p:nvGraphicFramePr>
        <p:xfrm>
          <a:off x="3868738" y="863600"/>
          <a:ext cx="7315200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86EAA44-988A-44B5-AA9C-B688359F46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D51C95C3-C29E-4AA6-BC4E-2B7DA8BCBB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7891990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FE0A666-CB38-48A8-B359-5FF0B7FEE9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Ce qu’il faut retenir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C5461F35-D216-453B-897F-08FB94C46EC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Si Microsoft est ici encore une fois leader du marché en nombre d’utilisation. Son offre est ici divisée entre Skype et Teams</a:t>
            </a:r>
          </a:p>
          <a:p>
            <a:r>
              <a:rPr lang="fr-FR" dirty="0"/>
              <a:t>Zoom est ici un concurrent sérieux et est extrêmement bien noté chez les sondés avec une note moyenne de 4,1</a:t>
            </a:r>
          </a:p>
          <a:p>
            <a:endParaRPr lang="fr-FR" dirty="0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AA77DC4-4D07-46AA-BF3C-C9EA53BCBA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027B63F8-49FB-4949-A8B4-119EC9128B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15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864991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482CD34-61C0-4923-8ABC-CA7C880C76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Outils mis en place par l’employeur</a:t>
            </a:r>
          </a:p>
        </p:txBody>
      </p:sp>
      <p:sp>
        <p:nvSpPr>
          <p:cNvPr id="6" name="Espace réservé du texte 5">
            <a:extLst>
              <a:ext uri="{FF2B5EF4-FFF2-40B4-BE49-F238E27FC236}">
                <a16:creationId xmlns:a16="http://schemas.microsoft.com/office/drawing/2014/main" id="{CFBD14DD-D2DE-43BD-96A4-FB4A0D92362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33B9B3C-8CE7-4946-B933-819C77EA4C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13439E0F-917C-454D-A91E-3882F285AD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16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9676512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3A2FC33-6BE8-4BD3-84E2-C9E94B085C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Le matériel pour le télétravail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D8BAD3F-6FC9-40A7-B7F8-4B92CAE72D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La moitié des sondés a bénéficié d’un outil adapté au télétravail mis à disposition par leurs employeurs</a:t>
            </a:r>
          </a:p>
          <a:p>
            <a:r>
              <a:rPr lang="fr-FR" dirty="0"/>
              <a:t>40% d’entre eux n’ont cependant pas vu ce matériel paramétré</a:t>
            </a:r>
          </a:p>
          <a:p>
            <a:pPr marL="0" indent="0">
              <a:buNone/>
            </a:pPr>
            <a:endParaRPr lang="fr-FR" dirty="0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9B6FCF3-75A2-4894-97F5-8FF11862EE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6EEC036B-8224-4B51-A388-5F5B76A80C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17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6608160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4706E4F-5066-4994-8BD2-8EA1BD5527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L’accès à distance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536FF47-144E-4712-BDBC-2794E9A220C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45% des sondés ont bénéficié de solutions d’accès à distance mis en place par l’employeur.</a:t>
            </a:r>
          </a:p>
          <a:p>
            <a:r>
              <a:rPr lang="fr-FR" dirty="0"/>
              <a:t>La moitié d’entre eux n’en sont cependant pas satisfait et ont rencontré des problèmes d’accessibilité. </a:t>
            </a:r>
          </a:p>
          <a:p>
            <a:endParaRPr lang="fr-FR" dirty="0"/>
          </a:p>
          <a:p>
            <a:r>
              <a:rPr lang="fr-FR" dirty="0"/>
              <a:t>Type </a:t>
            </a:r>
            <a:r>
              <a:rPr lang="fr-FR" dirty="0" err="1"/>
              <a:t>vpn</a:t>
            </a:r>
            <a:endParaRPr lang="fr-FR" dirty="0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7282299-2AA3-4303-B8AC-4F62DD40F3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16AE3293-0C42-4AD3-9D78-007339DD68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18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5445562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482CD34-61C0-4923-8ABC-CA7C880C76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Les outils numériques spécifiques à l’employeur</a:t>
            </a:r>
          </a:p>
        </p:txBody>
      </p:sp>
      <p:sp>
        <p:nvSpPr>
          <p:cNvPr id="6" name="Espace réservé du texte 5">
            <a:extLst>
              <a:ext uri="{FF2B5EF4-FFF2-40B4-BE49-F238E27FC236}">
                <a16:creationId xmlns:a16="http://schemas.microsoft.com/office/drawing/2014/main" id="{CFBD14DD-D2DE-43BD-96A4-FB4A0D92362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33B9B3C-8CE7-4946-B933-819C77EA4C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13439E0F-917C-454D-A91E-3882F285AD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19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5637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C96ED10-2DCE-43F7-B07A-7B11BFF36A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Profil des interrogés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F74CF722-5659-473F-9394-B53A878CE2A3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fr-FR" dirty="0"/>
              <a:t>71 réponses</a:t>
            </a:r>
          </a:p>
          <a:p>
            <a:r>
              <a:rPr lang="fr-FR" dirty="0"/>
              <a:t>54 utilisent un lecteur d’écran et 35 une plage braille. C’est donc principalement un public non-voyant</a:t>
            </a:r>
          </a:p>
          <a:p>
            <a:pPr marL="0" indent="0">
              <a:buNone/>
            </a:pPr>
            <a:endParaRPr lang="fr-FR" dirty="0"/>
          </a:p>
        </p:txBody>
      </p:sp>
      <p:graphicFrame>
        <p:nvGraphicFramePr>
          <p:cNvPr id="10" name="Espace réservé du contenu 9">
            <a:extLst>
              <a:ext uri="{FF2B5EF4-FFF2-40B4-BE49-F238E27FC236}">
                <a16:creationId xmlns:a16="http://schemas.microsoft.com/office/drawing/2014/main" id="{BF665174-B8F1-4B5C-B0E9-9C589B68DB92}"/>
              </a:ext>
            </a:extLst>
          </p:cNvPr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899133394"/>
              </p:ext>
            </p:extLst>
          </p:nvPr>
        </p:nvGraphicFramePr>
        <p:xfrm>
          <a:off x="7818438" y="868363"/>
          <a:ext cx="3475037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389303C-E5D6-4FD3-AA8D-85EC7EA5D0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113A09AD-9E73-439A-AF11-4161F74E33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620811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B75F4EC-235C-410F-9AC0-EF2EDA7DF5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Focus par secteurs d’activité</a:t>
            </a:r>
          </a:p>
        </p:txBody>
      </p:sp>
      <p:graphicFrame>
        <p:nvGraphicFramePr>
          <p:cNvPr id="14" name="Espace réservé du contenu 13">
            <a:extLst>
              <a:ext uri="{FF2B5EF4-FFF2-40B4-BE49-F238E27FC236}">
                <a16:creationId xmlns:a16="http://schemas.microsoft.com/office/drawing/2014/main" id="{B8C4D286-4C14-463E-8430-F232870F81F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7307738"/>
              </p:ext>
            </p:extLst>
          </p:nvPr>
        </p:nvGraphicFramePr>
        <p:xfrm>
          <a:off x="3868738" y="863600"/>
          <a:ext cx="7315200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1B9B8DD-40D0-418C-AC10-D0B221A910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A03A3829-1723-420D-8F3A-F495BE6034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20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9475098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20B5107-A726-4C1E-8169-8ACA235A77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Ce qu’il faut en retenir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9C90249A-AB54-4E5B-A362-9432F293C1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Tous les secteurs d’activités n’utilisent pas des outils spécifiques. </a:t>
            </a:r>
          </a:p>
          <a:p>
            <a:r>
              <a:rPr lang="fr-FR" dirty="0"/>
              <a:t>Les logiciels spécifiques sont toujours moins bien noté que les logiciels grand public. </a:t>
            </a:r>
          </a:p>
          <a:p>
            <a:r>
              <a:rPr lang="fr-FR" dirty="0"/>
              <a:t>Alors que 40% des sondés travaillent dans le secteurs public ou parapublic, les outils sont considérés comme peu accessible avec une note moyenne de 2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154B312-4DCB-4A26-AF15-AD574AE00E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9C4C4240-5EA4-412A-86BD-5675550AAA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21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1238566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B5C2690-7195-4E32-A5C8-91B5F9B83F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Focus par type de mission</a:t>
            </a:r>
          </a:p>
        </p:txBody>
      </p:sp>
      <p:graphicFrame>
        <p:nvGraphicFramePr>
          <p:cNvPr id="8" name="Espace réservé du contenu 7">
            <a:extLst>
              <a:ext uri="{FF2B5EF4-FFF2-40B4-BE49-F238E27FC236}">
                <a16:creationId xmlns:a16="http://schemas.microsoft.com/office/drawing/2014/main" id="{5CD2D597-7D25-407A-9D9E-C3386CE8C42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39245746"/>
              </p:ext>
            </p:extLst>
          </p:nvPr>
        </p:nvGraphicFramePr>
        <p:xfrm>
          <a:off x="3868738" y="863600"/>
          <a:ext cx="7315200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7A13047-52D3-47B2-ADE2-2FE9DD756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96A95BC-B5B1-4E94-AD8E-72C7742FAB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22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08846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6C024F0-0128-42FE-BBA8-2968E848CA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Ce qu’il faut en retenir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A6E13063-06BD-4E74-AAF1-F9473B9C95D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Si nous reprenons les trois types de missions les plus représentées dans nos sondés (l’administratif, le conseil et l’enseignement) nous observons une constante : </a:t>
            </a:r>
          </a:p>
          <a:p>
            <a:pPr lvl="1"/>
            <a:r>
              <a:rPr lang="fr-FR" dirty="0"/>
              <a:t>Les logiciels spécifiques sont très mal notés notamment :</a:t>
            </a:r>
          </a:p>
          <a:p>
            <a:pPr lvl="2"/>
            <a:r>
              <a:rPr lang="fr-FR" dirty="0"/>
              <a:t>Les logiciels de congés ou de paye pour l’administratif</a:t>
            </a:r>
          </a:p>
          <a:p>
            <a:pPr lvl="2"/>
            <a:r>
              <a:rPr lang="fr-FR" dirty="0"/>
              <a:t>Salesforce pour le Conseil</a:t>
            </a:r>
          </a:p>
          <a:p>
            <a:pPr lvl="2"/>
            <a:r>
              <a:rPr lang="fr-FR" dirty="0"/>
              <a:t>Pronote chez les enseignants du secondaire</a:t>
            </a:r>
          </a:p>
          <a:p>
            <a:pPr lvl="1"/>
            <a:endParaRPr lang="fr-FR" dirty="0"/>
          </a:p>
          <a:p>
            <a:r>
              <a:rPr lang="fr-FR" dirty="0"/>
              <a:t>A l’inverse, certains domaines comme la traduction semblent bénéficier de logiciels plus accessibles. Il conviendrait cependant d’approfondir ces résultats au vu de la dispersion des réponses sur de nombreux logiciels </a:t>
            </a:r>
          </a:p>
          <a:p>
            <a:endParaRPr lang="fr-FR" dirty="0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E50978F-75FD-439A-8269-AA6D1A2DA9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4E1286C4-5DCB-496F-8796-DFFE36B7B3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23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2380369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re 5">
            <a:extLst>
              <a:ext uri="{FF2B5EF4-FFF2-40B4-BE49-F238E27FC236}">
                <a16:creationId xmlns:a16="http://schemas.microsoft.com/office/drawing/2014/main" id="{99D73BD5-D013-4D22-8482-F8294B80DD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Notes moyenne par type d’outils</a:t>
            </a:r>
          </a:p>
        </p:txBody>
      </p:sp>
      <p:graphicFrame>
        <p:nvGraphicFramePr>
          <p:cNvPr id="10" name="Espace réservé du contenu 9">
            <a:extLst>
              <a:ext uri="{FF2B5EF4-FFF2-40B4-BE49-F238E27FC236}">
                <a16:creationId xmlns:a16="http://schemas.microsoft.com/office/drawing/2014/main" id="{91F05170-AF63-41ED-B59F-55F94E5A2344}"/>
              </a:ext>
            </a:extLst>
          </p:cNvPr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747083707"/>
              </p:ext>
            </p:extLst>
          </p:nvPr>
        </p:nvGraphicFramePr>
        <p:xfrm>
          <a:off x="3867150" y="868363"/>
          <a:ext cx="3475038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Espace réservé du contenu 1">
            <a:extLst>
              <a:ext uri="{FF2B5EF4-FFF2-40B4-BE49-F238E27FC236}">
                <a16:creationId xmlns:a16="http://schemas.microsoft.com/office/drawing/2014/main" id="{0903E2DB-D86A-4914-BCC5-5FA6F6F312C9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fr-FR" dirty="0"/>
              <a:t>Les outils numériques spécifiques à la profession sont significativement moins accessibles que les logiciels « grand public ».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4C01188-CE7C-44D9-A0EA-441141B816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E3969-F21A-42F5-A867-5FB1D12BA28F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4376002D-4AFD-48EC-BA31-19505A6FF6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24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9318224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78D81AA-6F6A-47C6-A112-2218B00127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Note par âge tout compris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A57DEFC-F840-4BE4-8753-1C7FABCF7A58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fr-FR" dirty="0"/>
              <a:t>Comme l’indique le graphique ci-contre, l’écart entre génération est minime concernant l’accessibilité des outils numériques. </a:t>
            </a:r>
          </a:p>
          <a:p>
            <a:r>
              <a:rPr lang="fr-FR" dirty="0"/>
              <a:t>L’âge intervient peu en dans la perception d’accessibilité des logiciels métiers. </a:t>
            </a:r>
          </a:p>
          <a:p>
            <a:endParaRPr lang="fr-FR" dirty="0"/>
          </a:p>
        </p:txBody>
      </p:sp>
      <p:graphicFrame>
        <p:nvGraphicFramePr>
          <p:cNvPr id="9" name="Espace réservé du contenu 8">
            <a:extLst>
              <a:ext uri="{FF2B5EF4-FFF2-40B4-BE49-F238E27FC236}">
                <a16:creationId xmlns:a16="http://schemas.microsoft.com/office/drawing/2014/main" id="{CEAFA094-5771-4080-B73D-79451D92EDB6}"/>
              </a:ext>
            </a:extLst>
          </p:cNvPr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4135195760"/>
              </p:ext>
            </p:extLst>
          </p:nvPr>
        </p:nvGraphicFramePr>
        <p:xfrm>
          <a:off x="7818438" y="868363"/>
          <a:ext cx="3475037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54AA882-EDAA-48BA-A677-8A81887384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10274E43-3843-48C2-A19C-39C002AF68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25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167422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9F76A7E-D7CD-494A-9500-A2DC1D55E2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0323" y="1040310"/>
            <a:ext cx="2947483" cy="4601183"/>
          </a:xfrm>
        </p:spPr>
        <p:txBody>
          <a:bodyPr/>
          <a:lstStyle/>
          <a:p>
            <a:r>
              <a:rPr lang="fr-FR" dirty="0"/>
              <a:t>Profil de leurs métiers </a:t>
            </a:r>
          </a:p>
        </p:txBody>
      </p:sp>
      <mc:AlternateContent xmlns:mc="http://schemas.openxmlformats.org/markup-compatibility/2006" xmlns:cx1="http://schemas.microsoft.com/office/drawing/2015/9/8/chartex">
        <mc:Choice Requires="cx1">
          <p:graphicFrame>
            <p:nvGraphicFramePr>
              <p:cNvPr id="9" name="Espace réservé du contenu 8">
                <a:extLst>
                  <a:ext uri="{FF2B5EF4-FFF2-40B4-BE49-F238E27FC236}">
                    <a16:creationId xmlns:a16="http://schemas.microsoft.com/office/drawing/2014/main" id="{F5120BDF-8411-496D-AAF3-62AEFFA5133D}"/>
                  </a:ext>
                </a:extLst>
              </p:cNvPr>
              <p:cNvGraphicFramePr>
                <a:graphicFrameLocks noGrp="1"/>
              </p:cNvGraphicFramePr>
              <p:nvPr>
                <p:ph sz="half" idx="1"/>
                <p:extLst>
                  <p:ext uri="{D42A27DB-BD31-4B8C-83A1-F6EECF244321}">
                    <p14:modId xmlns:p14="http://schemas.microsoft.com/office/powerpoint/2010/main" val="2281389216"/>
                  </p:ext>
                </p:extLst>
              </p:nvPr>
            </p:nvGraphicFramePr>
            <p:xfrm>
              <a:off x="3867150" y="868363"/>
              <a:ext cx="3475038" cy="5121275"/>
            </p:xfrm>
            <a:graphic>
              <a:graphicData uri="http://schemas.microsoft.com/office/drawing/2014/chartex">
                <cx:chart xmlns:cx="http://schemas.microsoft.com/office/drawing/2014/chartex" xmlns:r="http://schemas.openxmlformats.org/officeDocument/2006/relationships" r:id="rId2"/>
              </a:graphicData>
            </a:graphic>
          </p:graphicFrame>
        </mc:Choice>
        <mc:Fallback xmlns="">
          <p:pic>
            <p:nvPicPr>
              <p:cNvPr id="9" name="Espace réservé du contenu 8">
                <a:extLst>
                  <a:ext uri="{FF2B5EF4-FFF2-40B4-BE49-F238E27FC236}">
                    <a16:creationId xmlns:a16="http://schemas.microsoft.com/office/drawing/2014/main" id="{F5120BDF-8411-496D-AAF3-62AEFFA5133D}"/>
                  </a:ext>
                </a:extLst>
              </p:cNvPr>
              <p:cNvPicPr>
                <a:picLocks noGrp="1" noRot="1" noChangeAspect="1" noMove="1" noResize="1" noEditPoints="1" noAdjustHandles="1" noChangeArrowheads="1" noChangeShapeType="1"/>
              </p:cNvPicPr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3867150" y="868363"/>
                <a:ext cx="3475038" cy="5121275"/>
              </a:xfrm>
              <a:prstGeom prst="rect">
                <a:avLst/>
              </a:prstGeom>
            </p:spPr>
          </p:pic>
        </mc:Fallback>
      </mc:AlternateContent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2F7EA726-FE02-403E-BF7B-32D783B031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ED3A8-803A-4F5E-A4A4-4B901470B18D}" type="datetime1">
              <a:rPr lang="fr-FR" smtClean="0"/>
              <a:t>13/01/2021</a:t>
            </a:fld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67BE832-4442-4980-8C24-ED2B25E320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3</a:t>
            </a:fld>
            <a:endParaRPr lang="fr-FR"/>
          </a:p>
        </p:txBody>
      </p:sp>
      <p:sp>
        <p:nvSpPr>
          <p:cNvPr id="12" name="Espace réservé du contenu 11">
            <a:extLst>
              <a:ext uri="{FF2B5EF4-FFF2-40B4-BE49-F238E27FC236}">
                <a16:creationId xmlns:a16="http://schemas.microsoft.com/office/drawing/2014/main" id="{45CA7733-AAEE-45FA-BD09-E21900EF37EA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/>
            <a:r>
              <a:rPr lang="fr-FR" dirty="0"/>
              <a:t>Administratif et le juridique (20,6%)</a:t>
            </a:r>
          </a:p>
          <a:p>
            <a:pPr lvl="0"/>
            <a:r>
              <a:rPr lang="fr-FR" dirty="0"/>
              <a:t>Conseil (20,6%)</a:t>
            </a:r>
          </a:p>
          <a:p>
            <a:pPr lvl="0"/>
            <a:r>
              <a:rPr lang="fr-FR" dirty="0"/>
              <a:t>Enseignement (17,5%)</a:t>
            </a:r>
          </a:p>
        </p:txBody>
      </p:sp>
    </p:spTree>
    <p:extLst>
      <p:ext uri="{BB962C8B-B14F-4D97-AF65-F5344CB8AC3E}">
        <p14:creationId xmlns:p14="http://schemas.microsoft.com/office/powerpoint/2010/main" val="4679359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re 6">
            <a:extLst>
              <a:ext uri="{FF2B5EF4-FFF2-40B4-BE49-F238E27FC236}">
                <a16:creationId xmlns:a16="http://schemas.microsoft.com/office/drawing/2014/main" id="{8D7B813C-0306-4FA9-B550-D7B46FEB35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Les logiciels de bureautique</a:t>
            </a:r>
          </a:p>
        </p:txBody>
      </p:sp>
      <p:sp>
        <p:nvSpPr>
          <p:cNvPr id="8" name="Espace réservé du texte 7">
            <a:extLst>
              <a:ext uri="{FF2B5EF4-FFF2-40B4-BE49-F238E27FC236}">
                <a16:creationId xmlns:a16="http://schemas.microsoft.com/office/drawing/2014/main" id="{C895B053-A110-4492-A49C-565AF25FF52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47E3656C-151C-4DDA-9C82-628B7DFF25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ED3A8-803A-4F5E-A4A4-4B901470B18D}" type="datetime1">
              <a:rPr lang="fr-FR" smtClean="0"/>
              <a:t>13/01/2021</a:t>
            </a:fld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2E8F13B-B211-4273-999D-706A621DBB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580485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re 5">
            <a:extLst>
              <a:ext uri="{FF2B5EF4-FFF2-40B4-BE49-F238E27FC236}">
                <a16:creationId xmlns:a16="http://schemas.microsoft.com/office/drawing/2014/main" id="{836EDBEE-0924-46B2-B594-6C2E846D61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Répartition </a:t>
            </a:r>
          </a:p>
        </p:txBody>
      </p:sp>
      <p:graphicFrame>
        <p:nvGraphicFramePr>
          <p:cNvPr id="10" name="Espace réservé du contenu 9">
            <a:extLst>
              <a:ext uri="{FF2B5EF4-FFF2-40B4-BE49-F238E27FC236}">
                <a16:creationId xmlns:a16="http://schemas.microsoft.com/office/drawing/2014/main" id="{1DB78072-BE94-4366-9A3B-F1F3E64962F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34627904"/>
              </p:ext>
            </p:extLst>
          </p:nvPr>
        </p:nvGraphicFramePr>
        <p:xfrm>
          <a:off x="3868738" y="863600"/>
          <a:ext cx="7315200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AC70C33-B92A-4A56-AE34-CCC35DC184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E3969-F21A-42F5-A867-5FB1D12BA28F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DB87F673-24A7-4559-B604-221282B01C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5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327443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EBB2E6F-F065-4B1D-830C-5CA0C705FA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6260" y="798360"/>
            <a:ext cx="3137667" cy="4601183"/>
          </a:xfrm>
        </p:spPr>
        <p:txBody>
          <a:bodyPr/>
          <a:lstStyle/>
          <a:p>
            <a:r>
              <a:rPr lang="fr-FR" dirty="0"/>
              <a:t>Note moyenne d’accessibilité </a:t>
            </a:r>
          </a:p>
        </p:txBody>
      </p:sp>
      <p:graphicFrame>
        <p:nvGraphicFramePr>
          <p:cNvPr id="8" name="Espace réservé du contenu 7">
            <a:extLst>
              <a:ext uri="{FF2B5EF4-FFF2-40B4-BE49-F238E27FC236}">
                <a16:creationId xmlns:a16="http://schemas.microsoft.com/office/drawing/2014/main" id="{C05E806A-D701-459A-9B59-EDF6061AE61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43603353"/>
              </p:ext>
            </p:extLst>
          </p:nvPr>
        </p:nvGraphicFramePr>
        <p:xfrm>
          <a:off x="3868738" y="863600"/>
          <a:ext cx="7315200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1DFEC98-0BFE-4EE8-949B-8E5EE2790E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657894F-E628-4AF1-99C5-BD3CFACB66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6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0746428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0925AF2-4231-40D6-BD93-8443B15C5F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Ce qu’il faut en retenir :</a:t>
            </a:r>
            <a:br>
              <a:rPr lang="fr-FR" dirty="0"/>
            </a:br>
            <a:r>
              <a:rPr lang="fr-FR" dirty="0"/>
              <a:t>le pack Office grand gagnant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E1BA66F-B273-4F29-87A6-E0C2F09BA4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Le pack Office reste le plus utilisé et a les meilleurs notes en effet la moyenne d’accessibilité de Apple n’est pas pertinente au regard du peu d’utilisateur. </a:t>
            </a:r>
          </a:p>
          <a:p>
            <a:r>
              <a:rPr lang="fr-FR" dirty="0"/>
              <a:t>Parmi les utilisateurs de pack Office, 15% sont cependant gênés par l’arrivée du ruban et l’ont relevé de manière spontanée. 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D27D652-0B4E-4AF1-8627-7F88AC43E0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72C58545-E265-448A-BDCF-9C94B71EC3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7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0579092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CE9D8CC-D67B-4EAA-9399-5CFAA70CE1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Les logiciels de client mail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A0E488D-A037-4F66-8C0E-3F315B15A31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EE063E9-D645-4B42-A17F-EB422A435C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E3969-F21A-42F5-A867-5FB1D12BA28F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FBD9F7F5-09FA-4E4C-A420-7772814C40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8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9770490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re 5">
            <a:extLst>
              <a:ext uri="{FF2B5EF4-FFF2-40B4-BE49-F238E27FC236}">
                <a16:creationId xmlns:a16="http://schemas.microsoft.com/office/drawing/2014/main" id="{9B87A139-00CC-4FA1-81CA-E1FC8FFF4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Répartition</a:t>
            </a:r>
          </a:p>
        </p:txBody>
      </p:sp>
      <p:graphicFrame>
        <p:nvGraphicFramePr>
          <p:cNvPr id="10" name="Espace réservé du contenu 9">
            <a:extLst>
              <a:ext uri="{FF2B5EF4-FFF2-40B4-BE49-F238E27FC236}">
                <a16:creationId xmlns:a16="http://schemas.microsoft.com/office/drawing/2014/main" id="{282FE20E-2077-416D-BE95-8AD11224DFC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93170697"/>
              </p:ext>
            </p:extLst>
          </p:nvPr>
        </p:nvGraphicFramePr>
        <p:xfrm>
          <a:off x="3868738" y="863600"/>
          <a:ext cx="7315200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2C61C66-CAD2-4ABF-B462-7029EA122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E3969-F21A-42F5-A867-5FB1D12BA28F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A19AC324-8B98-412A-B77E-3FD1688263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9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691597"/>
      </p:ext>
    </p:extLst>
  </p:cSld>
  <p:clrMapOvr>
    <a:masterClrMapping/>
  </p:clrMapOvr>
</p:sld>
</file>

<file path=ppt/theme/theme1.xml><?xml version="1.0" encoding="utf-8"?>
<a:theme xmlns:a="http://schemas.openxmlformats.org/drawingml/2006/main" name="Cadre">
  <a:themeElements>
    <a:clrScheme name="Personnalisé 3">
      <a:dk1>
        <a:srgbClr val="000000"/>
      </a:dk1>
      <a:lt1>
        <a:srgbClr val="FFFFFF"/>
      </a:lt1>
      <a:dk2>
        <a:srgbClr val="545454"/>
      </a:dk2>
      <a:lt2>
        <a:srgbClr val="BFBFBF"/>
      </a:lt2>
      <a:accent1>
        <a:srgbClr val="40BAD2"/>
      </a:accent1>
      <a:accent2>
        <a:srgbClr val="FFC619"/>
      </a:accent2>
      <a:accent3>
        <a:srgbClr val="90BB23"/>
      </a:accent3>
      <a:accent4>
        <a:srgbClr val="EE7008"/>
      </a:accent4>
      <a:accent5>
        <a:srgbClr val="1AB39F"/>
      </a:accent5>
      <a:accent6>
        <a:srgbClr val="D5393D"/>
      </a:accent6>
      <a:hlink>
        <a:srgbClr val="90BB23"/>
      </a:hlink>
      <a:folHlink>
        <a:srgbClr val="EE7008"/>
      </a:folHlink>
    </a:clrScheme>
    <a:fontScheme name="Cadr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Cadr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629A0216-3BBD-45C0-B63F-2683BEA18F60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868</TotalTime>
  <Words>628</Words>
  <Application>Microsoft Office PowerPoint</Application>
  <PresentationFormat>Grand écran</PresentationFormat>
  <Paragraphs>116</Paragraphs>
  <Slides>25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25</vt:i4>
      </vt:variant>
    </vt:vector>
  </HeadingPairs>
  <TitlesOfParts>
    <vt:vector size="29" baseType="lpstr">
      <vt:lpstr>Calibri</vt:lpstr>
      <vt:lpstr>Corbel</vt:lpstr>
      <vt:lpstr>Wingdings 2</vt:lpstr>
      <vt:lpstr>Cadre</vt:lpstr>
      <vt:lpstr>Résultat  enquête télétravail</vt:lpstr>
      <vt:lpstr>Profil des interrogés</vt:lpstr>
      <vt:lpstr>Profil de leurs métiers </vt:lpstr>
      <vt:lpstr>Les logiciels de bureautique</vt:lpstr>
      <vt:lpstr>Répartition </vt:lpstr>
      <vt:lpstr>Note moyenne d’accessibilité </vt:lpstr>
      <vt:lpstr>Ce qu’il faut en retenir : le pack Office grand gagnant</vt:lpstr>
      <vt:lpstr>Les logiciels de client mail</vt:lpstr>
      <vt:lpstr>Répartition</vt:lpstr>
      <vt:lpstr>Note moyenne d’accessibilité </vt:lpstr>
      <vt:lpstr>Ce qu’il faut retenir</vt:lpstr>
      <vt:lpstr>Les logiciels de visioconférence</vt:lpstr>
      <vt:lpstr>Utilisation des logiciels</vt:lpstr>
      <vt:lpstr>Note moyenne d’accessibilité </vt:lpstr>
      <vt:lpstr>Ce qu’il faut retenir</vt:lpstr>
      <vt:lpstr>Outils mis en place par l’employeur</vt:lpstr>
      <vt:lpstr>Le matériel pour le télétravail</vt:lpstr>
      <vt:lpstr>L’accès à distance</vt:lpstr>
      <vt:lpstr>Les outils numériques spécifiques à l’employeur</vt:lpstr>
      <vt:lpstr>Focus par secteurs d’activité</vt:lpstr>
      <vt:lpstr>Ce qu’il faut en retenir</vt:lpstr>
      <vt:lpstr>Focus par type de mission</vt:lpstr>
      <vt:lpstr>Ce qu’il faut en retenir</vt:lpstr>
      <vt:lpstr>Notes moyenne par type d’outils</vt:lpstr>
      <vt:lpstr>Note par âge tout compris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titre</dc:title>
  <dc:creator>Coralie Goltrant</dc:creator>
  <cp:lastModifiedBy>Anne Chouzenoux</cp:lastModifiedBy>
  <cp:revision>56</cp:revision>
  <cp:lastPrinted>2020-10-16T08:11:35Z</cp:lastPrinted>
  <dcterms:created xsi:type="dcterms:W3CDTF">2020-10-14T13:19:56Z</dcterms:created>
  <dcterms:modified xsi:type="dcterms:W3CDTF">2021-01-13T15:14:09Z</dcterms:modified>
</cp:coreProperties>
</file>

<file path=docProps/thumbnail.jpeg>
</file>